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handoutMasterIdLst>
    <p:handoutMasterId r:id="rId8"/>
  </p:handoutMasterIdLst>
  <p:sldIdLst>
    <p:sldId id="256" r:id="rId5"/>
    <p:sldId id="257" r:id="rId6"/>
  </p:sldIdLst>
  <p:sldSz cx="10058400" cy="77724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B4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2" autoAdjust="0"/>
    <p:restoredTop sz="92308" autoAdjust="0"/>
  </p:normalViewPr>
  <p:slideViewPr>
    <p:cSldViewPr snapToGrid="0">
      <p:cViewPr>
        <p:scale>
          <a:sx n="95" d="100"/>
          <a:sy n="95" d="100"/>
        </p:scale>
        <p:origin x="-168" y="54"/>
      </p:cViewPr>
      <p:guideLst>
        <p:guide orient="horz" pos="2448"/>
        <p:guide pos="3168"/>
      </p:guideLst>
    </p:cSldViewPr>
  </p:slideViewPr>
  <p:outlineViewPr>
    <p:cViewPr>
      <p:scale>
        <a:sx n="33" d="100"/>
        <a:sy n="33" d="100"/>
      </p:scale>
      <p:origin x="0" y="87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9" d="100"/>
          <a:sy n="89" d="100"/>
        </p:scale>
        <p:origin x="203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3508"/>
          </a:xfrm>
          <a:prstGeom prst="rect">
            <a:avLst/>
          </a:prstGeom>
        </p:spPr>
        <p:txBody>
          <a:bodyPr vert="horz" lIns="99048" tIns="49524" rIns="99048" bIns="49524" rtlCol="0"/>
          <a:lstStyle>
            <a:lvl1pPr algn="l" latinLnBrk="0">
              <a:defRPr lang="it-IT" sz="1300"/>
            </a:lvl1pPr>
          </a:lstStyle>
          <a:p>
            <a:endParaRPr lang="it-IT" dirty="0"/>
          </a:p>
        </p:txBody>
      </p:sp>
      <p:sp>
        <p:nvSpPr>
          <p:cNvPr id="3" name="Segnaposto data 2"/>
          <p:cNvSpPr>
            <a:spLocks noGrp="1"/>
          </p:cNvSpPr>
          <p:nvPr>
            <p:ph type="dt" sz="quarter" idx="1"/>
          </p:nvPr>
        </p:nvSpPr>
        <p:spPr>
          <a:xfrm>
            <a:off x="4021294" y="0"/>
            <a:ext cx="3076363" cy="513508"/>
          </a:xfrm>
          <a:prstGeom prst="rect">
            <a:avLst/>
          </a:prstGeom>
        </p:spPr>
        <p:txBody>
          <a:bodyPr vert="horz" lIns="99048" tIns="49524" rIns="99048" bIns="49524" rtlCol="0"/>
          <a:lstStyle>
            <a:lvl1pPr algn="r" latinLnBrk="0">
              <a:defRPr lang="it-IT" sz="1300"/>
            </a:lvl1pPr>
          </a:lstStyle>
          <a:p>
            <a:fld id="{E1A35D04-16EA-48EB-9AE9-945A7E4D5370}" type="datetime1">
              <a:rPr lang="it-IT" smtClean="0"/>
              <a:t>20/10/2016</a:t>
            </a:fld>
            <a:endParaRPr lang="it-IT" dirty="0"/>
          </a:p>
        </p:txBody>
      </p:sp>
      <p:sp>
        <p:nvSpPr>
          <p:cNvPr id="4" name="Segnaposto piè di pagina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latinLnBrk="0">
              <a:defRPr lang="it-IT" sz="1300"/>
            </a:lvl1pPr>
          </a:lstStyle>
          <a:p>
            <a:endParaRPr lang="it-IT" dirty="0"/>
          </a:p>
        </p:txBody>
      </p:sp>
      <p:sp>
        <p:nvSpPr>
          <p:cNvPr id="5" name="Segnaposto numero diapositiva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latinLnBrk="0">
              <a:defRPr lang="it-IT" sz="1300"/>
            </a:lvl1pPr>
          </a:lstStyle>
          <a:p>
            <a:fld id="{4E29D1FE-C207-4476-99C1-A7028091A9CD}" type="slidenum">
              <a:rPr lang="it-IT" smtClean="0"/>
              <a:t>‹N›</a:t>
            </a:fld>
            <a:endParaRPr lang="it-IT" dirty="0"/>
          </a:p>
        </p:txBody>
      </p:sp>
    </p:spTree>
    <p:extLst>
      <p:ext uri="{BB962C8B-B14F-4D97-AF65-F5344CB8AC3E}">
        <p14:creationId xmlns:p14="http://schemas.microsoft.com/office/powerpoint/2010/main" val="86080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3508"/>
          </a:xfrm>
          <a:prstGeom prst="rect">
            <a:avLst/>
          </a:prstGeom>
        </p:spPr>
        <p:txBody>
          <a:bodyPr vert="horz" lIns="99048" tIns="49524" rIns="99048" bIns="49524" rtlCol="0"/>
          <a:lstStyle>
            <a:lvl1pPr algn="l" latinLnBrk="0">
              <a:defRPr lang="it-IT" sz="1300"/>
            </a:lvl1pPr>
          </a:lstStyle>
          <a:p>
            <a:endParaRPr lang="it-IT" dirty="0"/>
          </a:p>
        </p:txBody>
      </p:sp>
      <p:sp>
        <p:nvSpPr>
          <p:cNvPr id="3" name="Segnaposto data 2"/>
          <p:cNvSpPr>
            <a:spLocks noGrp="1"/>
          </p:cNvSpPr>
          <p:nvPr>
            <p:ph type="dt" idx="1"/>
          </p:nvPr>
        </p:nvSpPr>
        <p:spPr>
          <a:xfrm>
            <a:off x="4021294" y="0"/>
            <a:ext cx="3076363" cy="513508"/>
          </a:xfrm>
          <a:prstGeom prst="rect">
            <a:avLst/>
          </a:prstGeom>
        </p:spPr>
        <p:txBody>
          <a:bodyPr vert="horz" lIns="99048" tIns="49524" rIns="99048" bIns="49524" rtlCol="0"/>
          <a:lstStyle>
            <a:lvl1pPr algn="r" latinLnBrk="0">
              <a:defRPr lang="it-IT" sz="1300"/>
            </a:lvl1pPr>
          </a:lstStyle>
          <a:p>
            <a:fld id="{CB5DFF52-64F5-4AD5-A684-D4899238D790}" type="datetime1">
              <a:rPr lang="it-IT" smtClean="0"/>
              <a:pPr/>
              <a:t>20/10/2016</a:t>
            </a:fld>
            <a:endParaRPr lang="it-IT" dirty="0"/>
          </a:p>
        </p:txBody>
      </p:sp>
      <p:sp>
        <p:nvSpPr>
          <p:cNvPr id="4" name="Segnaposto immagine diapositiva 3"/>
          <p:cNvSpPr>
            <a:spLocks noGrp="1" noRot="1" noChangeAspect="1"/>
          </p:cNvSpPr>
          <p:nvPr>
            <p:ph type="sldImg" idx="2"/>
          </p:nvPr>
        </p:nvSpPr>
        <p:spPr>
          <a:xfrm>
            <a:off x="1314450" y="1279525"/>
            <a:ext cx="4470400" cy="3454400"/>
          </a:xfrm>
          <a:prstGeom prst="rect">
            <a:avLst/>
          </a:prstGeom>
          <a:noFill/>
          <a:ln w="12700">
            <a:solidFill>
              <a:prstClr val="black"/>
            </a:solidFill>
          </a:ln>
        </p:spPr>
        <p:txBody>
          <a:bodyPr vert="horz" lIns="99048" tIns="49524" rIns="99048" bIns="49524" rtlCol="0" anchor="ctr"/>
          <a:lstStyle/>
          <a:p>
            <a:endParaRPr lang="it-IT" dirty="0"/>
          </a:p>
        </p:txBody>
      </p:sp>
      <p:sp>
        <p:nvSpPr>
          <p:cNvPr id="5" name="Segnaposto note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it-IT" dirty="0" smtClean="0"/>
              <a:t>Fare clic per modificare stili del testo dello schema</a:t>
            </a:r>
          </a:p>
          <a:p>
            <a:pPr lvl="1"/>
            <a:r>
              <a:rPr lang="it-IT" dirty="0" smtClean="0"/>
              <a:t>Secondo </a:t>
            </a:r>
            <a:r>
              <a:rPr lang="it-IT" dirty="0"/>
              <a:t>livello</a:t>
            </a:r>
          </a:p>
          <a:p>
            <a:pPr lvl="2"/>
            <a:r>
              <a:rPr lang="it-IT" dirty="0"/>
              <a:t>Terzo livello</a:t>
            </a:r>
          </a:p>
          <a:p>
            <a:pPr lvl="3"/>
            <a:r>
              <a:rPr lang="it-IT" dirty="0"/>
              <a:t>Quarto livello</a:t>
            </a:r>
          </a:p>
          <a:p>
            <a:pPr lvl="4"/>
            <a:r>
              <a:rPr lang="it-IT" dirty="0"/>
              <a:t>Quinto livello</a:t>
            </a:r>
          </a:p>
        </p:txBody>
      </p:sp>
      <p:sp>
        <p:nvSpPr>
          <p:cNvPr id="6" name="Segnaposto piè di pagina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latinLnBrk="0">
              <a:defRPr lang="it-IT" sz="1300"/>
            </a:lvl1pPr>
          </a:lstStyle>
          <a:p>
            <a:endParaRPr lang="it-IT" dirty="0"/>
          </a:p>
        </p:txBody>
      </p:sp>
      <p:sp>
        <p:nvSpPr>
          <p:cNvPr id="7" name="Segnaposto numero diapositiva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latinLnBrk="0">
              <a:defRPr lang="it-IT" sz="1300"/>
            </a:lvl1pPr>
          </a:lstStyle>
          <a:p>
            <a:fld id="{AC7710D8-8C21-4D48-B89D-C2D2CB3EC4C7}" type="slidenum">
              <a:rPr lang="it-IT" smtClean="0"/>
              <a:t>‹N›</a:t>
            </a:fld>
            <a:endParaRPr lang="it-IT" dirty="0"/>
          </a:p>
        </p:txBody>
      </p:sp>
    </p:spTree>
    <p:extLst>
      <p:ext uri="{BB962C8B-B14F-4D97-AF65-F5344CB8AC3E}">
        <p14:creationId xmlns:p14="http://schemas.microsoft.com/office/powerpoint/2010/main" val="3819527856"/>
      </p:ext>
    </p:extLst>
  </p:cSld>
  <p:clrMap bg1="lt1" tx1="dk1" bg2="lt2" tx2="dk2" accent1="accent1" accent2="accent2" accent3="accent3" accent4="accent4" accent5="accent5" accent6="accent6" hlink="hlink" folHlink="folHlink"/>
  <p:notesStyle>
    <a:lvl1pPr marL="0" algn="l" defTabSz="914400" rtl="0" eaLnBrk="1" latinLnBrk="0" hangingPunct="1">
      <a:defRPr lang="it-IT" sz="1200" kern="1200">
        <a:solidFill>
          <a:schemeClr val="tx1"/>
        </a:solidFill>
        <a:latin typeface="+mn-lt"/>
        <a:ea typeface="+mn-ea"/>
        <a:cs typeface="+mn-cs"/>
      </a:defRPr>
    </a:lvl1pPr>
    <a:lvl2pPr marL="457200" algn="l" defTabSz="914400" rtl="0" eaLnBrk="1" latinLnBrk="0" hangingPunct="1">
      <a:defRPr lang="it-IT" sz="1200" kern="1200">
        <a:solidFill>
          <a:schemeClr val="tx1"/>
        </a:solidFill>
        <a:latin typeface="+mn-lt"/>
        <a:ea typeface="+mn-ea"/>
        <a:cs typeface="+mn-cs"/>
      </a:defRPr>
    </a:lvl2pPr>
    <a:lvl3pPr marL="914400" algn="l" defTabSz="914400" rtl="0" eaLnBrk="1" latinLnBrk="0" hangingPunct="1">
      <a:defRPr lang="it-IT" sz="1200" kern="1200">
        <a:solidFill>
          <a:schemeClr val="tx1"/>
        </a:solidFill>
        <a:latin typeface="+mn-lt"/>
        <a:ea typeface="+mn-ea"/>
        <a:cs typeface="+mn-cs"/>
      </a:defRPr>
    </a:lvl3pPr>
    <a:lvl4pPr marL="1371600" algn="l" defTabSz="914400" rtl="0" eaLnBrk="1" latinLnBrk="0" hangingPunct="1">
      <a:defRPr lang="it-IT" sz="1200" kern="1200">
        <a:solidFill>
          <a:schemeClr val="tx1"/>
        </a:solidFill>
        <a:latin typeface="+mn-lt"/>
        <a:ea typeface="+mn-ea"/>
        <a:cs typeface="+mn-cs"/>
      </a:defRPr>
    </a:lvl4pPr>
    <a:lvl5pPr marL="1828800" algn="l" defTabSz="914400" rtl="0" eaLnBrk="1" latinLnBrk="0" hangingPunct="1">
      <a:defRPr lang="it-IT" sz="1200" kern="1200">
        <a:solidFill>
          <a:schemeClr val="tx1"/>
        </a:solidFill>
        <a:latin typeface="+mn-lt"/>
        <a:ea typeface="+mn-ea"/>
        <a:cs typeface="+mn-cs"/>
      </a:defRPr>
    </a:lvl5pPr>
    <a:lvl6pPr marL="2286000" algn="l" defTabSz="914400" rtl="0" eaLnBrk="1" latinLnBrk="0" hangingPunct="1">
      <a:defRPr lang="it-IT" sz="1200" kern="1200">
        <a:solidFill>
          <a:schemeClr val="tx1"/>
        </a:solidFill>
        <a:latin typeface="+mn-lt"/>
        <a:ea typeface="+mn-ea"/>
        <a:cs typeface="+mn-cs"/>
      </a:defRPr>
    </a:lvl6pPr>
    <a:lvl7pPr marL="2743200" algn="l" defTabSz="914400" rtl="0" eaLnBrk="1" latinLnBrk="0" hangingPunct="1">
      <a:defRPr lang="it-IT" sz="1200" kern="1200">
        <a:solidFill>
          <a:schemeClr val="tx1"/>
        </a:solidFill>
        <a:latin typeface="+mn-lt"/>
        <a:ea typeface="+mn-ea"/>
        <a:cs typeface="+mn-cs"/>
      </a:defRPr>
    </a:lvl7pPr>
    <a:lvl8pPr marL="3200400" algn="l" defTabSz="914400" rtl="0" eaLnBrk="1" latinLnBrk="0" hangingPunct="1">
      <a:defRPr lang="it-IT" sz="1200" kern="1200">
        <a:solidFill>
          <a:schemeClr val="tx1"/>
        </a:solidFill>
        <a:latin typeface="+mn-lt"/>
        <a:ea typeface="+mn-ea"/>
        <a:cs typeface="+mn-cs"/>
      </a:defRPr>
    </a:lvl8pPr>
    <a:lvl9pPr marL="3657600" algn="l" defTabSz="914400" rtl="0" eaLnBrk="1" latinLnBrk="0" hangingPunct="1">
      <a:defRPr lang="it-IT"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AC7710D8-8C21-4D48-B89D-C2D2CB3EC4C7}" type="slidenum">
              <a:rPr lang="it-IT" smtClean="0"/>
              <a:pPr/>
              <a:t>1</a:t>
            </a:fld>
            <a:endParaRPr lang="it-IT"/>
          </a:p>
        </p:txBody>
      </p:sp>
      <p:sp>
        <p:nvSpPr>
          <p:cNvPr id="6" name="Segnaposto immagine diapositiva 5"/>
          <p:cNvSpPr>
            <a:spLocks noGrp="1" noRot="1" noChangeAspect="1"/>
          </p:cNvSpPr>
          <p:nvPr>
            <p:ph type="sldImg"/>
          </p:nvPr>
        </p:nvSpPr>
        <p:spPr>
          <a:xfrm>
            <a:off x="1314450" y="1279525"/>
            <a:ext cx="4470400" cy="3454400"/>
          </a:xfrm>
        </p:spPr>
      </p:sp>
      <p:sp>
        <p:nvSpPr>
          <p:cNvPr id="7" name="Segnaposto note 6"/>
          <p:cNvSpPr>
            <a:spLocks noGrp="1"/>
          </p:cNvSpPr>
          <p:nvPr>
            <p:ph type="body" idx="1"/>
          </p:nvPr>
        </p:nvSpPr>
        <p:spPr/>
        <p:txBody>
          <a:bodyPr/>
          <a:lstStyle/>
          <a:p>
            <a:r>
              <a:rPr lang="it-IT" dirty="0" smtClean="0"/>
              <a:t>Per modificare questo volantino, è sufficiente selezionare il testo di esempio e quindi immettere i dettagli dell'evento desiderato. Se si preferisce partire da zero, fare clic sul pulsante Nuova diapositiva della scheda Home per inserire una nuova pagina.</a:t>
            </a:r>
            <a:r>
              <a:rPr lang="it-IT" baseline="0" dirty="0" smtClean="0"/>
              <a:t> Inserire quindi il testo desiderato nei segnaposto vuoti.</a:t>
            </a:r>
            <a:endParaRPr lang="it-IT" dirty="0"/>
          </a:p>
        </p:txBody>
      </p:sp>
    </p:spTree>
    <p:extLst>
      <p:ext uri="{BB962C8B-B14F-4D97-AF65-F5344CB8AC3E}">
        <p14:creationId xmlns:p14="http://schemas.microsoft.com/office/powerpoint/2010/main" val="3039479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olantino 8,5 x 11">
    <p:spTree>
      <p:nvGrpSpPr>
        <p:cNvPr id="1" name=""/>
        <p:cNvGrpSpPr/>
        <p:nvPr/>
      </p:nvGrpSpPr>
      <p:grpSpPr>
        <a:xfrm>
          <a:off x="0" y="0"/>
          <a:ext cx="0" cy="0"/>
          <a:chOff x="0" y="0"/>
          <a:chExt cx="0" cy="0"/>
        </a:xfrm>
      </p:grpSpPr>
      <p:sp>
        <p:nvSpPr>
          <p:cNvPr id="9" name="Segnaposto testo 8"/>
          <p:cNvSpPr>
            <a:spLocks noGrp="1"/>
          </p:cNvSpPr>
          <p:nvPr>
            <p:ph type="body" sz="quarter" idx="10" hasCustomPrompt="1"/>
          </p:nvPr>
        </p:nvSpPr>
        <p:spPr>
          <a:xfrm>
            <a:off x="919879" y="636007"/>
            <a:ext cx="5723440" cy="754937"/>
          </a:xfrm>
        </p:spPr>
        <p:txBody>
          <a:bodyPr lIns="0" tIns="0" rIns="0" bIns="0" anchor="t">
            <a:noAutofit/>
          </a:bodyPr>
          <a:lstStyle>
            <a:lvl1pPr marL="0" indent="0" latinLnBrk="0">
              <a:lnSpc>
                <a:spcPct val="82000"/>
              </a:lnSpc>
              <a:spcBef>
                <a:spcPts val="0"/>
              </a:spcBef>
              <a:buNone/>
              <a:defRPr lang="it-IT" sz="7000" cap="all"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1" name="Segnaposto testo 8"/>
          <p:cNvSpPr>
            <a:spLocks noGrp="1"/>
          </p:cNvSpPr>
          <p:nvPr>
            <p:ph type="body" sz="quarter" idx="12" hasCustomPrompt="1"/>
          </p:nvPr>
        </p:nvSpPr>
        <p:spPr>
          <a:xfrm>
            <a:off x="919879" y="1490265"/>
            <a:ext cx="5723440" cy="1554416"/>
          </a:xfrm>
        </p:spPr>
        <p:txBody>
          <a:bodyPr lIns="0" tIns="0" rIns="0" bIns="0" anchor="t">
            <a:noAutofit/>
          </a:bodyPr>
          <a:lstStyle>
            <a:lvl1pPr marL="0" indent="0" latinLnBrk="0">
              <a:lnSpc>
                <a:spcPct val="82000"/>
              </a:lnSpc>
              <a:spcBef>
                <a:spcPts val="0"/>
              </a:spcBef>
              <a:buNone/>
              <a:defRPr lang="it-IT" sz="70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2" name="Segnaposto testo 8"/>
          <p:cNvSpPr>
            <a:spLocks noGrp="1"/>
          </p:cNvSpPr>
          <p:nvPr>
            <p:ph type="body" sz="quarter" idx="13" hasCustomPrompt="1"/>
          </p:nvPr>
        </p:nvSpPr>
        <p:spPr>
          <a:xfrm>
            <a:off x="919879" y="3258127"/>
            <a:ext cx="5723440" cy="430780"/>
          </a:xfrm>
        </p:spPr>
        <p:txBody>
          <a:bodyPr lIns="0" tIns="0" rIns="0" bIns="0" anchor="ctr">
            <a:noAutofit/>
          </a:bodyPr>
          <a:lstStyle>
            <a:lvl1pPr marL="0" indent="0" latinLnBrk="0">
              <a:lnSpc>
                <a:spcPct val="82000"/>
              </a:lnSpc>
              <a:spcBef>
                <a:spcPts val="0"/>
              </a:spcBef>
              <a:buNone/>
              <a:defRPr lang="it-IT" sz="24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3" name="Segnaposto testo 8"/>
          <p:cNvSpPr>
            <a:spLocks noGrp="1"/>
          </p:cNvSpPr>
          <p:nvPr>
            <p:ph type="body" sz="quarter" idx="14" hasCustomPrompt="1"/>
          </p:nvPr>
        </p:nvSpPr>
        <p:spPr>
          <a:xfrm>
            <a:off x="919879" y="3688906"/>
            <a:ext cx="5723440" cy="691256"/>
          </a:xfrm>
        </p:spPr>
        <p:txBody>
          <a:bodyPr lIns="0" tIns="0" rIns="0" bIns="0" anchor="t">
            <a:noAutofit/>
          </a:bodyPr>
          <a:lstStyle>
            <a:lvl1pPr marL="0" indent="0" latinLnBrk="0">
              <a:lnSpc>
                <a:spcPct val="82000"/>
              </a:lnSpc>
              <a:spcBef>
                <a:spcPts val="0"/>
              </a:spcBef>
              <a:buNone/>
              <a:defRPr lang="it-IT" sz="3800" cap="none"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5" name="Segnaposto testo 8"/>
          <p:cNvSpPr>
            <a:spLocks noGrp="1"/>
          </p:cNvSpPr>
          <p:nvPr>
            <p:ph type="body" sz="quarter" idx="16" hasCustomPrompt="1"/>
          </p:nvPr>
        </p:nvSpPr>
        <p:spPr>
          <a:xfrm>
            <a:off x="919879" y="4572121"/>
            <a:ext cx="5723440" cy="430780"/>
          </a:xfrm>
        </p:spPr>
        <p:txBody>
          <a:bodyPr lIns="0" tIns="0" rIns="0" bIns="0" anchor="ctr">
            <a:noAutofit/>
          </a:bodyPr>
          <a:lstStyle>
            <a:lvl1pPr marL="0" indent="0" latinLnBrk="0">
              <a:lnSpc>
                <a:spcPct val="82000"/>
              </a:lnSpc>
              <a:spcBef>
                <a:spcPts val="0"/>
              </a:spcBef>
              <a:buNone/>
              <a:defRPr lang="it-IT" sz="24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6" name="Segnaposto testo 8"/>
          <p:cNvSpPr>
            <a:spLocks noGrp="1"/>
          </p:cNvSpPr>
          <p:nvPr>
            <p:ph type="body" sz="quarter" idx="17" hasCustomPrompt="1"/>
          </p:nvPr>
        </p:nvSpPr>
        <p:spPr>
          <a:xfrm>
            <a:off x="919879" y="5002900"/>
            <a:ext cx="5723440" cy="691256"/>
          </a:xfrm>
        </p:spPr>
        <p:txBody>
          <a:bodyPr lIns="0" tIns="0" rIns="0" bIns="0" anchor="t">
            <a:noAutofit/>
          </a:bodyPr>
          <a:lstStyle>
            <a:lvl1pPr marL="0" indent="0" latinLnBrk="0">
              <a:lnSpc>
                <a:spcPct val="82000"/>
              </a:lnSpc>
              <a:spcBef>
                <a:spcPts val="0"/>
              </a:spcBef>
              <a:buNone/>
              <a:defRPr lang="it-IT" sz="3800" cap="none"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7" name="Segnaposto testo 8"/>
          <p:cNvSpPr>
            <a:spLocks noGrp="1"/>
          </p:cNvSpPr>
          <p:nvPr>
            <p:ph type="body" sz="quarter" idx="18" hasCustomPrompt="1"/>
          </p:nvPr>
        </p:nvSpPr>
        <p:spPr>
          <a:xfrm>
            <a:off x="919879" y="5804128"/>
            <a:ext cx="5723440" cy="350200"/>
          </a:xfrm>
        </p:spPr>
        <p:txBody>
          <a:bodyPr lIns="0" tIns="0" rIns="0" bIns="0" anchor="t">
            <a:noAutofit/>
          </a:bodyPr>
          <a:lstStyle>
            <a:lvl1pPr marL="0" indent="0" latinLnBrk="0">
              <a:lnSpc>
                <a:spcPct val="82000"/>
              </a:lnSpc>
              <a:spcBef>
                <a:spcPts val="0"/>
              </a:spcBef>
              <a:buNone/>
              <a:defRPr lang="it-IT" sz="1400" cap="none"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8" name="Segnaposto testo 8"/>
          <p:cNvSpPr>
            <a:spLocks noGrp="1"/>
          </p:cNvSpPr>
          <p:nvPr>
            <p:ph type="body" sz="quarter" idx="19" hasCustomPrompt="1"/>
          </p:nvPr>
        </p:nvSpPr>
        <p:spPr>
          <a:xfrm>
            <a:off x="919879" y="6221904"/>
            <a:ext cx="5723440" cy="612379"/>
          </a:xfrm>
        </p:spPr>
        <p:txBody>
          <a:bodyPr lIns="0" tIns="0" rIns="0" bIns="0" anchor="t">
            <a:noAutofit/>
          </a:bodyPr>
          <a:lstStyle>
            <a:lvl1pPr marL="0" indent="0" latinLnBrk="0">
              <a:lnSpc>
                <a:spcPct val="120000"/>
              </a:lnSpc>
              <a:spcBef>
                <a:spcPts val="0"/>
              </a:spcBef>
              <a:buNone/>
              <a:defRPr lang="it-IT" sz="1400" cap="none"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19" name="Segnaposto testo 8"/>
          <p:cNvSpPr>
            <a:spLocks noGrp="1"/>
          </p:cNvSpPr>
          <p:nvPr>
            <p:ph type="body" sz="quarter" idx="20" hasCustomPrompt="1"/>
          </p:nvPr>
        </p:nvSpPr>
        <p:spPr>
          <a:xfrm>
            <a:off x="919879" y="6972007"/>
            <a:ext cx="5723440" cy="434484"/>
          </a:xfrm>
        </p:spPr>
        <p:txBody>
          <a:bodyPr lIns="0" tIns="0" rIns="0" bIns="0" anchor="ctr">
            <a:noAutofit/>
          </a:bodyPr>
          <a:lstStyle>
            <a:lvl1pPr marL="0" indent="0" latinLnBrk="0">
              <a:lnSpc>
                <a:spcPct val="82000"/>
              </a:lnSpc>
              <a:spcBef>
                <a:spcPts val="0"/>
              </a:spcBef>
              <a:buNone/>
              <a:defRPr lang="it-IT" sz="24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0" name="Segnaposto testo 8"/>
          <p:cNvSpPr>
            <a:spLocks noGrp="1"/>
          </p:cNvSpPr>
          <p:nvPr>
            <p:ph type="body" sz="quarter" idx="21" hasCustomPrompt="1"/>
          </p:nvPr>
        </p:nvSpPr>
        <p:spPr>
          <a:xfrm>
            <a:off x="7044190" y="636006"/>
            <a:ext cx="2505581" cy="442461"/>
          </a:xfrm>
        </p:spPr>
        <p:txBody>
          <a:bodyPr lIns="0" tIns="0" rIns="0" bIns="0" anchor="t">
            <a:noAutofit/>
          </a:bodyPr>
          <a:lstStyle>
            <a:lvl1pPr marL="0" indent="0" latinLnBrk="0">
              <a:lnSpc>
                <a:spcPct val="82000"/>
              </a:lnSpc>
              <a:spcBef>
                <a:spcPts val="0"/>
              </a:spcBef>
              <a:buNone/>
              <a:defRPr lang="it-IT" sz="2400" cap="all"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1" name="Segnaposto testo 8"/>
          <p:cNvSpPr>
            <a:spLocks noGrp="1"/>
          </p:cNvSpPr>
          <p:nvPr>
            <p:ph type="body" sz="quarter" idx="22" hasCustomPrompt="1"/>
          </p:nvPr>
        </p:nvSpPr>
        <p:spPr>
          <a:xfrm>
            <a:off x="7044190" y="1390944"/>
            <a:ext cx="2505581" cy="515273"/>
          </a:xfrm>
        </p:spPr>
        <p:txBody>
          <a:bodyPr lIns="0" tIns="0" rIns="0" bIns="0" anchor="b">
            <a:noAutofit/>
          </a:bodyPr>
          <a:lstStyle>
            <a:lvl1pPr marL="0" indent="0" latinLnBrk="0">
              <a:lnSpc>
                <a:spcPct val="90000"/>
              </a:lnSpc>
              <a:spcBef>
                <a:spcPts val="0"/>
              </a:spcBef>
              <a:buNone/>
              <a:defRPr lang="it-IT" sz="24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2" name="Segnaposto testo 8"/>
          <p:cNvSpPr>
            <a:spLocks noGrp="1"/>
          </p:cNvSpPr>
          <p:nvPr>
            <p:ph type="body" sz="quarter" idx="23" hasCustomPrompt="1"/>
          </p:nvPr>
        </p:nvSpPr>
        <p:spPr>
          <a:xfrm>
            <a:off x="7044190" y="1906217"/>
            <a:ext cx="2505581" cy="703774"/>
          </a:xfrm>
        </p:spPr>
        <p:txBody>
          <a:bodyPr lIns="0" tIns="0" rIns="0" bIns="0" anchor="t">
            <a:noAutofit/>
          </a:bodyPr>
          <a:lstStyle>
            <a:lvl1pPr marL="0" indent="0" latinLnBrk="0">
              <a:lnSpc>
                <a:spcPct val="105000"/>
              </a:lnSpc>
              <a:spcBef>
                <a:spcPts val="0"/>
              </a:spcBef>
              <a:buNone/>
              <a:defRPr lang="it-IT" sz="1400" cap="none"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5" name="Segnaposto testo 8"/>
          <p:cNvSpPr>
            <a:spLocks noGrp="1"/>
          </p:cNvSpPr>
          <p:nvPr>
            <p:ph type="body" sz="quarter" idx="24" hasCustomPrompt="1"/>
          </p:nvPr>
        </p:nvSpPr>
        <p:spPr>
          <a:xfrm>
            <a:off x="7044190" y="2609992"/>
            <a:ext cx="2505581" cy="515273"/>
          </a:xfrm>
        </p:spPr>
        <p:txBody>
          <a:bodyPr lIns="0" tIns="0" rIns="0" bIns="0" anchor="b">
            <a:noAutofit/>
          </a:bodyPr>
          <a:lstStyle>
            <a:lvl1pPr marL="0" indent="0" latinLnBrk="0">
              <a:lnSpc>
                <a:spcPct val="90000"/>
              </a:lnSpc>
              <a:spcBef>
                <a:spcPts val="0"/>
              </a:spcBef>
              <a:buNone/>
              <a:defRPr lang="it-IT" sz="24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6" name="Segnaposto testo 8"/>
          <p:cNvSpPr>
            <a:spLocks noGrp="1"/>
          </p:cNvSpPr>
          <p:nvPr>
            <p:ph type="body" sz="quarter" idx="25" hasCustomPrompt="1"/>
          </p:nvPr>
        </p:nvSpPr>
        <p:spPr>
          <a:xfrm>
            <a:off x="7044190" y="3125264"/>
            <a:ext cx="2505581" cy="703775"/>
          </a:xfrm>
        </p:spPr>
        <p:txBody>
          <a:bodyPr lIns="0" tIns="0" rIns="0" bIns="0" anchor="t">
            <a:noAutofit/>
          </a:bodyPr>
          <a:lstStyle>
            <a:lvl1pPr marL="0" indent="0" latinLnBrk="0">
              <a:lnSpc>
                <a:spcPct val="105000"/>
              </a:lnSpc>
              <a:spcBef>
                <a:spcPts val="0"/>
              </a:spcBef>
              <a:buNone/>
              <a:defRPr lang="it-IT" sz="1400" cap="none"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7" name="Segnaposto testo 8"/>
          <p:cNvSpPr>
            <a:spLocks noGrp="1"/>
          </p:cNvSpPr>
          <p:nvPr>
            <p:ph type="body" sz="quarter" idx="26" hasCustomPrompt="1"/>
          </p:nvPr>
        </p:nvSpPr>
        <p:spPr>
          <a:xfrm>
            <a:off x="7044190" y="3829039"/>
            <a:ext cx="2505581" cy="515273"/>
          </a:xfrm>
        </p:spPr>
        <p:txBody>
          <a:bodyPr lIns="0" tIns="0" rIns="0" bIns="0" anchor="b">
            <a:noAutofit/>
          </a:bodyPr>
          <a:lstStyle>
            <a:lvl1pPr marL="0" indent="0" latinLnBrk="0">
              <a:lnSpc>
                <a:spcPct val="90000"/>
              </a:lnSpc>
              <a:spcBef>
                <a:spcPts val="0"/>
              </a:spcBef>
              <a:buNone/>
              <a:defRPr lang="it-IT" sz="24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8" name="Segnaposto testo 8"/>
          <p:cNvSpPr>
            <a:spLocks noGrp="1"/>
          </p:cNvSpPr>
          <p:nvPr>
            <p:ph type="body" sz="quarter" idx="27" hasCustomPrompt="1"/>
          </p:nvPr>
        </p:nvSpPr>
        <p:spPr>
          <a:xfrm>
            <a:off x="7044190" y="4344312"/>
            <a:ext cx="2505581" cy="1418121"/>
          </a:xfrm>
        </p:spPr>
        <p:txBody>
          <a:bodyPr lIns="0" tIns="0" rIns="0" bIns="0" anchor="t">
            <a:noAutofit/>
          </a:bodyPr>
          <a:lstStyle>
            <a:lvl1pPr marL="0" indent="0" latinLnBrk="0">
              <a:lnSpc>
                <a:spcPct val="105000"/>
              </a:lnSpc>
              <a:spcBef>
                <a:spcPts val="0"/>
              </a:spcBef>
              <a:buNone/>
              <a:defRPr lang="it-IT" sz="1400" cap="none"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29" name="Segnaposto testo 8"/>
          <p:cNvSpPr>
            <a:spLocks noGrp="1"/>
          </p:cNvSpPr>
          <p:nvPr>
            <p:ph type="body" sz="quarter" idx="28" hasCustomPrompt="1"/>
          </p:nvPr>
        </p:nvSpPr>
        <p:spPr>
          <a:xfrm>
            <a:off x="7044190" y="5762434"/>
            <a:ext cx="2505581" cy="515273"/>
          </a:xfrm>
        </p:spPr>
        <p:txBody>
          <a:bodyPr lIns="0" tIns="0" rIns="0" bIns="0" anchor="b">
            <a:noAutofit/>
          </a:bodyPr>
          <a:lstStyle>
            <a:lvl1pPr marL="0" indent="0" latinLnBrk="0">
              <a:lnSpc>
                <a:spcPct val="90000"/>
              </a:lnSpc>
              <a:spcBef>
                <a:spcPts val="0"/>
              </a:spcBef>
              <a:buNone/>
              <a:defRPr lang="it-IT" sz="2400" cap="all" baseline="0">
                <a:solidFill>
                  <a:schemeClr val="accent1"/>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
        <p:nvSpPr>
          <p:cNvPr id="30" name="Segnaposto testo 8"/>
          <p:cNvSpPr>
            <a:spLocks noGrp="1"/>
          </p:cNvSpPr>
          <p:nvPr>
            <p:ph type="body" sz="quarter" idx="29" hasCustomPrompt="1"/>
          </p:nvPr>
        </p:nvSpPr>
        <p:spPr>
          <a:xfrm>
            <a:off x="7044190" y="6277706"/>
            <a:ext cx="2505581" cy="1003620"/>
          </a:xfrm>
        </p:spPr>
        <p:txBody>
          <a:bodyPr lIns="0" tIns="0" rIns="0" bIns="0" anchor="t">
            <a:noAutofit/>
          </a:bodyPr>
          <a:lstStyle>
            <a:lvl1pPr marL="0" indent="0" latinLnBrk="0">
              <a:lnSpc>
                <a:spcPct val="105000"/>
              </a:lnSpc>
              <a:spcBef>
                <a:spcPts val="0"/>
              </a:spcBef>
              <a:buNone/>
              <a:defRPr lang="it-IT" sz="1400" cap="none" baseline="0">
                <a:solidFill>
                  <a:schemeClr val="tx2"/>
                </a:solidFill>
                <a:latin typeface="+mj-lt"/>
              </a:defRPr>
            </a:lvl1pPr>
            <a:lvl2pPr marL="0" indent="0" latinLnBrk="0">
              <a:lnSpc>
                <a:spcPct val="100000"/>
              </a:lnSpc>
              <a:spcBef>
                <a:spcPts val="0"/>
              </a:spcBef>
              <a:buNone/>
              <a:defRPr lang="it-IT" sz="2000">
                <a:solidFill>
                  <a:schemeClr val="tx1">
                    <a:lumMod val="75000"/>
                    <a:lumOff val="25000"/>
                  </a:schemeClr>
                </a:solidFill>
              </a:defRPr>
            </a:lvl2pPr>
            <a:lvl3pPr marL="0" indent="0" latinLnBrk="0">
              <a:lnSpc>
                <a:spcPct val="100000"/>
              </a:lnSpc>
              <a:spcBef>
                <a:spcPts val="0"/>
              </a:spcBef>
              <a:buNone/>
              <a:defRPr lang="it-IT" sz="2000">
                <a:solidFill>
                  <a:schemeClr val="tx1">
                    <a:lumMod val="75000"/>
                    <a:lumOff val="25000"/>
                  </a:schemeClr>
                </a:solidFill>
              </a:defRPr>
            </a:lvl3pPr>
            <a:lvl4pPr marL="0" indent="0" latinLnBrk="0">
              <a:lnSpc>
                <a:spcPct val="100000"/>
              </a:lnSpc>
              <a:spcBef>
                <a:spcPts val="0"/>
              </a:spcBef>
              <a:buNone/>
              <a:defRPr lang="it-IT" sz="2000">
                <a:solidFill>
                  <a:schemeClr val="tx1">
                    <a:lumMod val="75000"/>
                    <a:lumOff val="25000"/>
                  </a:schemeClr>
                </a:solidFill>
              </a:defRPr>
            </a:lvl4pPr>
            <a:lvl5pPr marL="0" indent="0" latinLnBrk="0">
              <a:lnSpc>
                <a:spcPct val="100000"/>
              </a:lnSpc>
              <a:spcBef>
                <a:spcPts val="0"/>
              </a:spcBef>
              <a:buNone/>
              <a:defRPr lang="it-IT" sz="2000">
                <a:solidFill>
                  <a:schemeClr val="tx1">
                    <a:lumMod val="75000"/>
                    <a:lumOff val="25000"/>
                  </a:schemeClr>
                </a:solidFill>
              </a:defRPr>
            </a:lvl5pPr>
            <a:lvl6pPr marL="0" indent="0" latinLnBrk="0">
              <a:lnSpc>
                <a:spcPct val="100000"/>
              </a:lnSpc>
              <a:spcBef>
                <a:spcPts val="0"/>
              </a:spcBef>
              <a:buNone/>
              <a:defRPr lang="it-IT" sz="2000">
                <a:solidFill>
                  <a:schemeClr val="tx1">
                    <a:lumMod val="75000"/>
                    <a:lumOff val="25000"/>
                  </a:schemeClr>
                </a:solidFill>
              </a:defRPr>
            </a:lvl6pPr>
            <a:lvl7pPr marL="0" indent="0" latinLnBrk="0">
              <a:lnSpc>
                <a:spcPct val="100000"/>
              </a:lnSpc>
              <a:spcBef>
                <a:spcPts val="0"/>
              </a:spcBef>
              <a:buNone/>
              <a:defRPr lang="it-IT" sz="2000">
                <a:solidFill>
                  <a:schemeClr val="tx1">
                    <a:lumMod val="75000"/>
                    <a:lumOff val="25000"/>
                  </a:schemeClr>
                </a:solidFill>
              </a:defRPr>
            </a:lvl7pPr>
            <a:lvl8pPr marL="0" indent="0" latinLnBrk="0">
              <a:lnSpc>
                <a:spcPct val="100000"/>
              </a:lnSpc>
              <a:spcBef>
                <a:spcPts val="0"/>
              </a:spcBef>
              <a:buNone/>
              <a:defRPr lang="it-IT" sz="2000">
                <a:solidFill>
                  <a:schemeClr val="tx1">
                    <a:lumMod val="75000"/>
                    <a:lumOff val="25000"/>
                  </a:schemeClr>
                </a:solidFill>
              </a:defRPr>
            </a:lvl8pPr>
            <a:lvl9pPr marL="0" indent="0" latinLnBrk="0">
              <a:lnSpc>
                <a:spcPct val="100000"/>
              </a:lnSpc>
              <a:spcBef>
                <a:spcPts val="0"/>
              </a:spcBef>
              <a:buNone/>
              <a:defRPr lang="it-IT" sz="2000">
                <a:solidFill>
                  <a:schemeClr val="tx1">
                    <a:lumMod val="75000"/>
                    <a:lumOff val="25000"/>
                  </a:schemeClr>
                </a:solidFill>
              </a:defRPr>
            </a:lvl9pPr>
          </a:lstStyle>
          <a:p>
            <a:pPr lvl="0"/>
            <a:r>
              <a:rPr lang="it-IT" dirty="0"/>
              <a:t>Aggiungere testo</a:t>
            </a:r>
          </a:p>
        </p:txBody>
      </p:sp>
    </p:spTree>
    <p:extLst>
      <p:ext uri="{BB962C8B-B14F-4D97-AF65-F5344CB8AC3E}">
        <p14:creationId xmlns:p14="http://schemas.microsoft.com/office/powerpoint/2010/main" val="158221478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91517" y="438603"/>
            <a:ext cx="5848001" cy="2908362"/>
          </a:xfrm>
          <a:prstGeom prst="rect">
            <a:avLst/>
          </a:prstGeom>
        </p:spPr>
        <p:txBody>
          <a:bodyPr vert="horz" lIns="91440" tIns="45720" rIns="91440" bIns="45720" rtlCol="0" anchor="ctr">
            <a:noAutofit/>
          </a:bodyPr>
          <a:lstStyle/>
          <a:p>
            <a:r>
              <a:rPr lang="it-IT" dirty="0"/>
              <a:t>Aggiungere testo</a:t>
            </a:r>
          </a:p>
        </p:txBody>
      </p:sp>
      <p:sp>
        <p:nvSpPr>
          <p:cNvPr id="3" name="Segnaposto testo 2"/>
          <p:cNvSpPr>
            <a:spLocks noGrp="1"/>
          </p:cNvSpPr>
          <p:nvPr>
            <p:ph type="body" idx="1"/>
          </p:nvPr>
        </p:nvSpPr>
        <p:spPr>
          <a:xfrm>
            <a:off x="691517" y="3322173"/>
            <a:ext cx="5848002" cy="4041153"/>
          </a:xfrm>
          <a:prstGeom prst="rect">
            <a:avLst/>
          </a:prstGeom>
        </p:spPr>
        <p:txBody>
          <a:bodyPr vert="horz" lIns="91440" tIns="45720" rIns="91440" bIns="45720" rtlCol="0">
            <a:normAutofit/>
          </a:bodyPr>
          <a:lstStyle/>
          <a:p>
            <a:pPr lvl="0"/>
            <a:r>
              <a:rPr lang="it-IT" dirty="0" smtClean="0"/>
              <a:t>Fare clic per modificare stili del testo dello schema</a:t>
            </a:r>
          </a:p>
          <a:p>
            <a:pPr lvl="1"/>
            <a:r>
              <a:rPr lang="it-IT" dirty="0" smtClean="0"/>
              <a:t>Secondo </a:t>
            </a:r>
            <a:r>
              <a:rPr lang="it-IT" dirty="0"/>
              <a:t>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691516" y="7363326"/>
            <a:ext cx="2263140" cy="254348"/>
          </a:xfrm>
          <a:prstGeom prst="rect">
            <a:avLst/>
          </a:prstGeom>
        </p:spPr>
        <p:txBody>
          <a:bodyPr vert="horz" lIns="91440" tIns="45720" rIns="91440" bIns="45720" rtlCol="0" anchor="b"/>
          <a:lstStyle>
            <a:lvl1pPr algn="l" latinLnBrk="0">
              <a:defRPr lang="it-IT" sz="1000">
                <a:solidFill>
                  <a:schemeClr val="tx1">
                    <a:tint val="75000"/>
                  </a:schemeClr>
                </a:solidFill>
              </a:defRPr>
            </a:lvl1pPr>
          </a:lstStyle>
          <a:p>
            <a:fld id="{B888C084-B751-466F-990C-A8D0DDE75403}" type="datetime1">
              <a:rPr lang="it-IT" smtClean="0"/>
              <a:pPr/>
              <a:t>20/10/2016</a:t>
            </a:fld>
            <a:endParaRPr lang="it-IT" dirty="0"/>
          </a:p>
        </p:txBody>
      </p:sp>
      <p:sp>
        <p:nvSpPr>
          <p:cNvPr id="5" name="Segnaposto piè di pagina 4"/>
          <p:cNvSpPr>
            <a:spLocks noGrp="1"/>
          </p:cNvSpPr>
          <p:nvPr>
            <p:ph type="ftr" sz="quarter" idx="3"/>
          </p:nvPr>
        </p:nvSpPr>
        <p:spPr>
          <a:xfrm>
            <a:off x="3331846" y="7363326"/>
            <a:ext cx="3394710" cy="254348"/>
          </a:xfrm>
          <a:prstGeom prst="rect">
            <a:avLst/>
          </a:prstGeom>
        </p:spPr>
        <p:txBody>
          <a:bodyPr vert="horz" lIns="91440" tIns="45720" rIns="91440" bIns="45720" rtlCol="0" anchor="b"/>
          <a:lstStyle>
            <a:lvl1pPr algn="ctr" latinLnBrk="0">
              <a:defRPr lang="it-IT" sz="10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7103746" y="7363326"/>
            <a:ext cx="2263140" cy="254348"/>
          </a:xfrm>
          <a:prstGeom prst="rect">
            <a:avLst/>
          </a:prstGeom>
        </p:spPr>
        <p:txBody>
          <a:bodyPr vert="horz" lIns="91440" tIns="45720" rIns="91440" bIns="45720" rtlCol="0" anchor="b"/>
          <a:lstStyle>
            <a:lvl1pPr algn="r" latinLnBrk="0">
              <a:defRPr lang="it-IT" sz="1000">
                <a:solidFill>
                  <a:schemeClr val="tx1">
                    <a:tint val="75000"/>
                  </a:schemeClr>
                </a:solidFill>
              </a:defRPr>
            </a:lvl1pPr>
          </a:lstStyle>
          <a:p>
            <a:fld id="{308FAEA7-0C3C-4CCF-BA6B-669D7915826F}" type="slidenum">
              <a:rPr lang="it-IT" smtClean="0"/>
              <a:pPr/>
              <a:t>‹N›</a:t>
            </a:fld>
            <a:endParaRPr lang="it-IT" dirty="0"/>
          </a:p>
        </p:txBody>
      </p:sp>
      <p:cxnSp>
        <p:nvCxnSpPr>
          <p:cNvPr id="9" name="Connettore diritto 8"/>
          <p:cNvCxnSpPr/>
          <p:nvPr userDrawn="1"/>
        </p:nvCxnSpPr>
        <p:spPr>
          <a:xfrm>
            <a:off x="6762887" y="413810"/>
            <a:ext cx="0" cy="6949516"/>
          </a:xfrm>
          <a:prstGeom prst="line">
            <a:avLst/>
          </a:prstGeom>
          <a:ln w="76200"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777240" rtl="0" eaLnBrk="1" latinLnBrk="0" hangingPunct="1">
        <a:lnSpc>
          <a:spcPct val="90000"/>
        </a:lnSpc>
        <a:spcBef>
          <a:spcPct val="0"/>
        </a:spcBef>
        <a:buNone/>
        <a:defRPr lang="it-IT" sz="6900" kern="1200" cap="all" baseline="0">
          <a:solidFill>
            <a:schemeClr val="tx2"/>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lang="it-IT" sz="2380" kern="1200">
          <a:solidFill>
            <a:schemeClr val="tx2"/>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lang="it-IT" sz="2040" kern="1200">
          <a:solidFill>
            <a:schemeClr val="tx2"/>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lang="it-IT" sz="1700" kern="1200">
          <a:solidFill>
            <a:schemeClr val="tx2"/>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lang="it-IT" sz="1530" kern="1200">
          <a:solidFill>
            <a:schemeClr val="tx2"/>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lang="it-IT" sz="1530" kern="1200">
          <a:solidFill>
            <a:schemeClr val="tx2"/>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lang="it-IT"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lang="it-IT"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lang="it-IT"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lang="it-IT" sz="1530" kern="1200">
          <a:solidFill>
            <a:schemeClr val="tx1"/>
          </a:solidFill>
          <a:latin typeface="+mn-lt"/>
          <a:ea typeface="+mn-ea"/>
          <a:cs typeface="+mn-cs"/>
        </a:defRPr>
      </a:lvl9pPr>
    </p:bodyStyle>
    <p:otherStyle>
      <a:defPPr>
        <a:defRPr lang="it-IT"/>
      </a:defPPr>
      <a:lvl1pPr marL="0" algn="l" defTabSz="777240" rtl="0" eaLnBrk="1" latinLnBrk="0" hangingPunct="1">
        <a:defRPr lang="it-IT" sz="1530" kern="1200">
          <a:solidFill>
            <a:schemeClr val="tx1"/>
          </a:solidFill>
          <a:latin typeface="+mn-lt"/>
          <a:ea typeface="+mn-ea"/>
          <a:cs typeface="+mn-cs"/>
        </a:defRPr>
      </a:lvl1pPr>
      <a:lvl2pPr marL="388620" algn="l" defTabSz="777240" rtl="0" eaLnBrk="1" latinLnBrk="0" hangingPunct="1">
        <a:defRPr lang="it-IT" sz="1530" kern="1200">
          <a:solidFill>
            <a:schemeClr val="tx1"/>
          </a:solidFill>
          <a:latin typeface="+mn-lt"/>
          <a:ea typeface="+mn-ea"/>
          <a:cs typeface="+mn-cs"/>
        </a:defRPr>
      </a:lvl2pPr>
      <a:lvl3pPr marL="777240" algn="l" defTabSz="777240" rtl="0" eaLnBrk="1" latinLnBrk="0" hangingPunct="1">
        <a:defRPr lang="it-IT" sz="1530" kern="1200">
          <a:solidFill>
            <a:schemeClr val="tx1"/>
          </a:solidFill>
          <a:latin typeface="+mn-lt"/>
          <a:ea typeface="+mn-ea"/>
          <a:cs typeface="+mn-cs"/>
        </a:defRPr>
      </a:lvl3pPr>
      <a:lvl4pPr marL="1165860" algn="l" defTabSz="777240" rtl="0" eaLnBrk="1" latinLnBrk="0" hangingPunct="1">
        <a:defRPr lang="it-IT" sz="1530" kern="1200">
          <a:solidFill>
            <a:schemeClr val="tx1"/>
          </a:solidFill>
          <a:latin typeface="+mn-lt"/>
          <a:ea typeface="+mn-ea"/>
          <a:cs typeface="+mn-cs"/>
        </a:defRPr>
      </a:lvl4pPr>
      <a:lvl5pPr marL="1554480" algn="l" defTabSz="777240" rtl="0" eaLnBrk="1" latinLnBrk="0" hangingPunct="1">
        <a:defRPr lang="it-IT" sz="1530" kern="1200">
          <a:solidFill>
            <a:schemeClr val="tx1"/>
          </a:solidFill>
          <a:latin typeface="+mn-lt"/>
          <a:ea typeface="+mn-ea"/>
          <a:cs typeface="+mn-cs"/>
        </a:defRPr>
      </a:lvl5pPr>
      <a:lvl6pPr marL="1943100" algn="l" defTabSz="777240" rtl="0" eaLnBrk="1" latinLnBrk="0" hangingPunct="1">
        <a:defRPr lang="it-IT" sz="1530" kern="1200">
          <a:solidFill>
            <a:schemeClr val="tx1"/>
          </a:solidFill>
          <a:latin typeface="+mn-lt"/>
          <a:ea typeface="+mn-ea"/>
          <a:cs typeface="+mn-cs"/>
        </a:defRPr>
      </a:lvl6pPr>
      <a:lvl7pPr marL="2331720" algn="l" defTabSz="777240" rtl="0" eaLnBrk="1" latinLnBrk="0" hangingPunct="1">
        <a:defRPr lang="it-IT" sz="1530" kern="1200">
          <a:solidFill>
            <a:schemeClr val="tx1"/>
          </a:solidFill>
          <a:latin typeface="+mn-lt"/>
          <a:ea typeface="+mn-ea"/>
          <a:cs typeface="+mn-cs"/>
        </a:defRPr>
      </a:lvl7pPr>
      <a:lvl8pPr marL="2720340" algn="l" defTabSz="777240" rtl="0" eaLnBrk="1" latinLnBrk="0" hangingPunct="1">
        <a:defRPr lang="it-IT" sz="1530" kern="1200">
          <a:solidFill>
            <a:schemeClr val="tx1"/>
          </a:solidFill>
          <a:latin typeface="+mn-lt"/>
          <a:ea typeface="+mn-ea"/>
          <a:cs typeface="+mn-cs"/>
        </a:defRPr>
      </a:lvl8pPr>
      <a:lvl9pPr marL="3108960" algn="l" defTabSz="777240" rtl="0" eaLnBrk="1" latinLnBrk="0" hangingPunct="1">
        <a:defRPr lang="it-IT"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puntosicuro.it/sicurezza-sul-lavoro-cat-3/la-differenziazione-fra-datore-di-lavoro-giuslavoristico-sostanziale-art-11554/"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37184" y="228282"/>
            <a:ext cx="6006136" cy="695710"/>
          </a:xfrm>
        </p:spPr>
        <p:txBody>
          <a:bodyPr/>
          <a:lstStyle/>
          <a:p>
            <a:pPr algn="ctr"/>
            <a:r>
              <a:rPr lang="it-IT" sz="2000" cap="none" dirty="0" smtClean="0"/>
              <a:t>Rappresentante dei Lavoratori per la Sicurezza degli Uffici del Dipartimento di P.S. di Firenze e provincia</a:t>
            </a:r>
            <a:endParaRPr lang="it-IT" sz="2000" cap="none" dirty="0"/>
          </a:p>
        </p:txBody>
      </p:sp>
      <p:sp>
        <p:nvSpPr>
          <p:cNvPr id="3" name="Segnaposto testo 2"/>
          <p:cNvSpPr>
            <a:spLocks noGrp="1"/>
          </p:cNvSpPr>
          <p:nvPr>
            <p:ph type="body" sz="quarter" idx="12"/>
          </p:nvPr>
        </p:nvSpPr>
        <p:spPr>
          <a:xfrm>
            <a:off x="509747" y="913121"/>
            <a:ext cx="6042547" cy="1119660"/>
          </a:xfrm>
        </p:spPr>
        <p:txBody>
          <a:bodyPr/>
          <a:lstStyle/>
          <a:p>
            <a:pPr algn="ctr"/>
            <a:r>
              <a:rPr lang="it-IT" sz="3600" dirty="0" smtClean="0"/>
              <a:t>Sicurezza e salute nei luoghi di lavoro: il punto della situazione</a:t>
            </a:r>
            <a:endParaRPr lang="it-IT" sz="3600" dirty="0"/>
          </a:p>
        </p:txBody>
      </p:sp>
      <p:sp>
        <p:nvSpPr>
          <p:cNvPr id="4" name="Segnaposto testo 3"/>
          <p:cNvSpPr>
            <a:spLocks noGrp="1"/>
          </p:cNvSpPr>
          <p:nvPr>
            <p:ph type="body" sz="quarter" idx="13"/>
          </p:nvPr>
        </p:nvSpPr>
        <p:spPr>
          <a:xfrm>
            <a:off x="243288" y="2237595"/>
            <a:ext cx="6097162" cy="1130531"/>
          </a:xfrm>
        </p:spPr>
        <p:txBody>
          <a:bodyPr/>
          <a:lstStyle/>
          <a:p>
            <a:r>
              <a:rPr lang="it-IT" cap="none" dirty="0" smtClean="0">
                <a:solidFill>
                  <a:srgbClr val="92D050"/>
                </a:solidFill>
              </a:rPr>
              <a:t>A metà del mese di ottobre 2016 ecco il resoconto degli interventi effettuati dal rappresentante dei lavoratori della sicurezza</a:t>
            </a:r>
            <a:endParaRPr lang="it-IT" cap="none" dirty="0">
              <a:solidFill>
                <a:srgbClr val="92D050"/>
              </a:solidFill>
            </a:endParaRPr>
          </a:p>
        </p:txBody>
      </p:sp>
      <p:sp>
        <p:nvSpPr>
          <p:cNvPr id="5" name="Segnaposto testo 4"/>
          <p:cNvSpPr>
            <a:spLocks noGrp="1"/>
          </p:cNvSpPr>
          <p:nvPr>
            <p:ph type="body" sz="quarter" idx="14"/>
          </p:nvPr>
        </p:nvSpPr>
        <p:spPr>
          <a:xfrm>
            <a:off x="519795" y="3397165"/>
            <a:ext cx="6169984" cy="1880595"/>
          </a:xfrm>
        </p:spPr>
        <p:txBody>
          <a:bodyPr/>
          <a:lstStyle/>
          <a:p>
            <a:r>
              <a:rPr lang="it-IT" sz="2400" dirty="0" smtClean="0">
                <a:solidFill>
                  <a:srgbClr val="00B0F0"/>
                </a:solidFill>
              </a:rPr>
              <a:t>Sono continuate le riunioni annuali presso i vari Uffici e Reparti; alcuni di questi hanno completato l’indagine stress lavoro correlato. I risultati sono tutti nel </a:t>
            </a:r>
            <a:r>
              <a:rPr lang="it-IT" sz="2400" dirty="0" err="1" smtClean="0">
                <a:solidFill>
                  <a:srgbClr val="00B0F0"/>
                </a:solidFill>
              </a:rPr>
              <a:t>range</a:t>
            </a:r>
            <a:r>
              <a:rPr lang="it-IT" sz="2400" dirty="0" smtClean="0">
                <a:solidFill>
                  <a:srgbClr val="00B0F0"/>
                </a:solidFill>
              </a:rPr>
              <a:t> di rischio basso escluso che per la Questura, ove si parla di rischio medio. (dietro l’intervento RLS).</a:t>
            </a:r>
            <a:endParaRPr lang="it-IT" sz="2400" dirty="0">
              <a:solidFill>
                <a:srgbClr val="00B0F0"/>
              </a:solidFill>
            </a:endParaRPr>
          </a:p>
        </p:txBody>
      </p:sp>
      <p:sp>
        <p:nvSpPr>
          <p:cNvPr id="11" name="Segnaposto testo 10"/>
          <p:cNvSpPr>
            <a:spLocks noGrp="1"/>
          </p:cNvSpPr>
          <p:nvPr>
            <p:ph type="body" sz="quarter" idx="21"/>
          </p:nvPr>
        </p:nvSpPr>
        <p:spPr>
          <a:xfrm>
            <a:off x="7044190" y="266410"/>
            <a:ext cx="2505581" cy="442461"/>
          </a:xfrm>
        </p:spPr>
        <p:txBody>
          <a:bodyPr/>
          <a:lstStyle/>
          <a:p>
            <a:pPr algn="ctr"/>
            <a:r>
              <a:rPr lang="it-IT" dirty="0" smtClean="0">
                <a:solidFill>
                  <a:srgbClr val="0070C0"/>
                </a:solidFill>
              </a:rPr>
              <a:t>In breve</a:t>
            </a:r>
            <a:endParaRPr lang="it-IT" dirty="0">
              <a:solidFill>
                <a:srgbClr val="0070C0"/>
              </a:solidFill>
            </a:endParaRPr>
          </a:p>
        </p:txBody>
      </p:sp>
      <p:sp>
        <p:nvSpPr>
          <p:cNvPr id="12" name="Segnaposto testo 11"/>
          <p:cNvSpPr>
            <a:spLocks noGrp="1"/>
          </p:cNvSpPr>
          <p:nvPr>
            <p:ph type="body" sz="quarter" idx="22"/>
          </p:nvPr>
        </p:nvSpPr>
        <p:spPr>
          <a:xfrm>
            <a:off x="6996550" y="725914"/>
            <a:ext cx="2505581" cy="515273"/>
          </a:xfrm>
        </p:spPr>
        <p:txBody>
          <a:bodyPr/>
          <a:lstStyle/>
          <a:p>
            <a:r>
              <a:rPr lang="it-IT" dirty="0" smtClean="0">
                <a:solidFill>
                  <a:schemeClr val="accent1">
                    <a:lumMod val="75000"/>
                  </a:schemeClr>
                </a:solidFill>
              </a:rPr>
              <a:t>PROVE EVACUAZIONE </a:t>
            </a:r>
            <a:r>
              <a:rPr lang="it-IT" dirty="0">
                <a:solidFill>
                  <a:schemeClr val="accent1">
                    <a:lumMod val="75000"/>
                  </a:schemeClr>
                </a:solidFill>
              </a:rPr>
              <a:t>N</a:t>
            </a:r>
            <a:r>
              <a:rPr lang="it-IT" dirty="0" smtClean="0">
                <a:solidFill>
                  <a:schemeClr val="accent1">
                    <a:lumMod val="75000"/>
                  </a:schemeClr>
                </a:solidFill>
              </a:rPr>
              <a:t>egli uffici</a:t>
            </a:r>
            <a:endParaRPr lang="it-IT" dirty="0">
              <a:solidFill>
                <a:schemeClr val="accent1">
                  <a:lumMod val="75000"/>
                </a:schemeClr>
              </a:solidFill>
            </a:endParaRPr>
          </a:p>
        </p:txBody>
      </p:sp>
      <p:sp>
        <p:nvSpPr>
          <p:cNvPr id="13" name="Segnaposto testo 12"/>
          <p:cNvSpPr>
            <a:spLocks noGrp="1"/>
          </p:cNvSpPr>
          <p:nvPr>
            <p:ph type="body" sz="quarter" idx="23"/>
          </p:nvPr>
        </p:nvSpPr>
        <p:spPr>
          <a:xfrm>
            <a:off x="6969477" y="1314251"/>
            <a:ext cx="2505581" cy="703774"/>
          </a:xfrm>
        </p:spPr>
        <p:txBody>
          <a:bodyPr/>
          <a:lstStyle/>
          <a:p>
            <a:r>
              <a:rPr lang="it-IT" dirty="0" smtClean="0">
                <a:solidFill>
                  <a:srgbClr val="00B0F0"/>
                </a:solidFill>
              </a:rPr>
              <a:t>Il RLS  ha chiesto ai Dirigenti gli esiti delle prove di evacuazione svolte negli uffici, che teoricamente dovrebbero svolgersi con protocolli specifici.</a:t>
            </a:r>
          </a:p>
        </p:txBody>
      </p:sp>
      <p:sp>
        <p:nvSpPr>
          <p:cNvPr id="14" name="Segnaposto testo 13"/>
          <p:cNvSpPr>
            <a:spLocks noGrp="1"/>
          </p:cNvSpPr>
          <p:nvPr>
            <p:ph type="body" sz="quarter" idx="24"/>
          </p:nvPr>
        </p:nvSpPr>
        <p:spPr>
          <a:xfrm>
            <a:off x="7031541" y="2638477"/>
            <a:ext cx="2505581" cy="515273"/>
          </a:xfrm>
        </p:spPr>
        <p:txBody>
          <a:bodyPr/>
          <a:lstStyle/>
          <a:p>
            <a:r>
              <a:rPr lang="it-IT" dirty="0" smtClean="0">
                <a:solidFill>
                  <a:srgbClr val="58B477"/>
                </a:solidFill>
              </a:rPr>
              <a:t>TOPI E TONER</a:t>
            </a:r>
            <a:endParaRPr lang="it-IT" dirty="0">
              <a:solidFill>
                <a:srgbClr val="58B477"/>
              </a:solidFill>
            </a:endParaRPr>
          </a:p>
        </p:txBody>
      </p:sp>
      <p:sp>
        <p:nvSpPr>
          <p:cNvPr id="15" name="Segnaposto testo 14"/>
          <p:cNvSpPr>
            <a:spLocks noGrp="1"/>
          </p:cNvSpPr>
          <p:nvPr>
            <p:ph type="body" sz="quarter" idx="25"/>
          </p:nvPr>
        </p:nvSpPr>
        <p:spPr>
          <a:xfrm>
            <a:off x="6981415" y="3258006"/>
            <a:ext cx="2505581" cy="703775"/>
          </a:xfrm>
        </p:spPr>
        <p:txBody>
          <a:bodyPr/>
          <a:lstStyle/>
          <a:p>
            <a:r>
              <a:rPr lang="it-IT" dirty="0" smtClean="0">
                <a:solidFill>
                  <a:srgbClr val="00B0F0"/>
                </a:solidFill>
              </a:rPr>
              <a:t>L’RSL è nuovamente intervenuto presso il Questore di Firenze per la situazione che ancora perdura presso la Caserma </a:t>
            </a:r>
            <a:r>
              <a:rPr lang="it-IT" dirty="0" err="1" smtClean="0">
                <a:solidFill>
                  <a:srgbClr val="00B0F0"/>
                </a:solidFill>
              </a:rPr>
              <a:t>Fadini</a:t>
            </a:r>
            <a:r>
              <a:rPr lang="it-IT" dirty="0" smtClean="0">
                <a:solidFill>
                  <a:srgbClr val="00B0F0"/>
                </a:solidFill>
              </a:rPr>
              <a:t> dove sono stati avvistati roditori e dove stazionano accumuli di toner ed altro materiale nei corridoi e negli uffici (che durante la visita del Questore era magicamente scomparso…..per poi riapparire!!)</a:t>
            </a:r>
          </a:p>
        </p:txBody>
      </p:sp>
      <p:sp>
        <p:nvSpPr>
          <p:cNvPr id="16" name="Segnaposto testo 15"/>
          <p:cNvSpPr>
            <a:spLocks noGrp="1"/>
          </p:cNvSpPr>
          <p:nvPr>
            <p:ph type="body" sz="quarter" idx="26"/>
          </p:nvPr>
        </p:nvSpPr>
        <p:spPr>
          <a:xfrm>
            <a:off x="7007780" y="5416131"/>
            <a:ext cx="2505581" cy="515273"/>
          </a:xfrm>
        </p:spPr>
        <p:txBody>
          <a:bodyPr/>
          <a:lstStyle/>
          <a:p>
            <a:r>
              <a:rPr lang="it-IT" dirty="0" smtClean="0"/>
              <a:t>Formazione</a:t>
            </a:r>
            <a:endParaRPr lang="it-IT" dirty="0"/>
          </a:p>
        </p:txBody>
      </p:sp>
      <p:sp>
        <p:nvSpPr>
          <p:cNvPr id="17" name="Segnaposto testo 16"/>
          <p:cNvSpPr>
            <a:spLocks noGrp="1"/>
          </p:cNvSpPr>
          <p:nvPr>
            <p:ph type="body" sz="quarter" idx="27"/>
          </p:nvPr>
        </p:nvSpPr>
        <p:spPr>
          <a:xfrm>
            <a:off x="6970252" y="6029239"/>
            <a:ext cx="2505581" cy="1418121"/>
          </a:xfrm>
        </p:spPr>
        <p:txBody>
          <a:bodyPr/>
          <a:lstStyle/>
          <a:p>
            <a:r>
              <a:rPr lang="it-IT" dirty="0" smtClean="0">
                <a:solidFill>
                  <a:srgbClr val="00B0F0"/>
                </a:solidFill>
              </a:rPr>
              <a:t>Continua la formazione prevista dal </a:t>
            </a:r>
            <a:r>
              <a:rPr lang="it-IT" dirty="0" err="1" smtClean="0">
                <a:solidFill>
                  <a:srgbClr val="00B0F0"/>
                </a:solidFill>
              </a:rPr>
              <a:t>D.Lgs</a:t>
            </a:r>
            <a:r>
              <a:rPr lang="it-IT" dirty="0" smtClean="0">
                <a:solidFill>
                  <a:srgbClr val="00B0F0"/>
                </a:solidFill>
              </a:rPr>
              <a:t> 81/08; sono infatti stati messi in programmazione altri interventi formativi ai quali devono partecipare tutti i lavoratori.</a:t>
            </a:r>
            <a:endParaRPr lang="it-IT" dirty="0">
              <a:solidFill>
                <a:srgbClr val="00B0F0"/>
              </a:solidFill>
            </a:endParaRPr>
          </a:p>
        </p:txBody>
      </p:sp>
      <p:sp>
        <p:nvSpPr>
          <p:cNvPr id="21" name="Segnaposto testo 20"/>
          <p:cNvSpPr>
            <a:spLocks noGrp="1"/>
          </p:cNvSpPr>
          <p:nvPr>
            <p:ph type="body" sz="quarter" idx="20"/>
          </p:nvPr>
        </p:nvSpPr>
        <p:spPr>
          <a:xfrm>
            <a:off x="169995" y="5709851"/>
            <a:ext cx="6151777" cy="1543609"/>
          </a:xfrm>
        </p:spPr>
        <p:txBody>
          <a:bodyPr/>
          <a:lstStyle/>
          <a:p>
            <a:r>
              <a:rPr lang="it-IT" cap="none" dirty="0" smtClean="0"/>
              <a:t>A seguito di sollecitazioni avanzate dall’RLS, a breve sarò in sede lo psicologo che rappresenterà un valido punto di riferimento dopo le vicende occorse presso la Questura di Firenze. Inoltre, sarà un punto di ascolto anche per quanti, addetti soprattutto al pubblico, si trovino ad avere situazioni disagevoli derivanti proprio da questo disagio lavorativo.</a:t>
            </a:r>
            <a:endParaRPr lang="it-IT" cap="none" dirty="0"/>
          </a:p>
        </p:txBody>
      </p:sp>
    </p:spTree>
    <p:extLst>
      <p:ext uri="{BB962C8B-B14F-4D97-AF65-F5344CB8AC3E}">
        <p14:creationId xmlns:p14="http://schemas.microsoft.com/office/powerpoint/2010/main" val="2570050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502418" y="377228"/>
            <a:ext cx="6130853" cy="2657374"/>
          </a:xfrm>
        </p:spPr>
        <p:txBody>
          <a:bodyPr/>
          <a:lstStyle/>
          <a:p>
            <a:pPr algn="just"/>
            <a:endParaRPr lang="it-IT" sz="1200" b="1" cap="none" dirty="0" smtClean="0">
              <a:latin typeface="Times New Roman" panose="02020603050405020304" pitchFamily="18" charset="0"/>
              <a:cs typeface="Times New Roman" panose="02020603050405020304" pitchFamily="18" charset="0"/>
            </a:endParaRPr>
          </a:p>
          <a:p>
            <a:pPr algn="ctr"/>
            <a:r>
              <a:rPr lang="it-IT" sz="1200" b="1" cap="none" dirty="0" smtClean="0">
                <a:solidFill>
                  <a:srgbClr val="FF0000"/>
                </a:solidFill>
                <a:latin typeface="Times New Roman" panose="02020603050405020304" pitchFamily="18" charset="0"/>
                <a:cs typeface="Times New Roman" panose="02020603050405020304" pitchFamily="18" charset="0"/>
              </a:rPr>
              <a:t>I LAVORATORI ED IL D.LGS 81/2008</a:t>
            </a:r>
          </a:p>
          <a:p>
            <a:pPr algn="just"/>
            <a:endParaRPr lang="it-IT" sz="1200" b="1" cap="none" dirty="0" smtClean="0">
              <a:latin typeface="Times New Roman" panose="02020603050405020304" pitchFamily="18" charset="0"/>
              <a:cs typeface="Times New Roman" panose="02020603050405020304" pitchFamily="18" charset="0"/>
            </a:endParaRPr>
          </a:p>
          <a:p>
            <a:pPr algn="just"/>
            <a:r>
              <a:rPr lang="it-IT" sz="1200" cap="none" dirty="0" smtClean="0">
                <a:latin typeface="Times New Roman" panose="02020603050405020304" pitchFamily="18" charset="0"/>
                <a:cs typeface="Times New Roman" panose="02020603050405020304" pitchFamily="18" charset="0"/>
              </a:rPr>
              <a:t>I lavoratori devono sempre tenere presente che hanno l’obbligo di segnalare al datore di lavoro i problemi che in ambito sicurezza e salute, riscontrano nel luogo di lavoro.</a:t>
            </a:r>
          </a:p>
          <a:p>
            <a:pPr algn="just"/>
            <a:r>
              <a:rPr lang="it-IT" sz="1200" cap="none" dirty="0" smtClean="0">
                <a:latin typeface="Times New Roman" panose="02020603050405020304" pitchFamily="18" charset="0"/>
                <a:cs typeface="Times New Roman" panose="02020603050405020304" pitchFamily="18" charset="0"/>
              </a:rPr>
              <a:t>La filosofia che anima il rivisitato D.Lgs.81/08 è proprio quella della partecipazione di tutti. </a:t>
            </a:r>
          </a:p>
          <a:p>
            <a:pPr algn="just"/>
            <a:r>
              <a:rPr lang="it-IT" sz="1200" cap="none" dirty="0" smtClean="0">
                <a:latin typeface="Times New Roman" panose="02020603050405020304" pitchFamily="18" charset="0"/>
                <a:cs typeface="Times New Roman" panose="02020603050405020304" pitchFamily="18" charset="0"/>
              </a:rPr>
              <a:t>Una filosofia che pare entri difficilmente nella «cultura» del dipendente pubblico, sia esso dirigente o sottoposto</a:t>
            </a:r>
            <a:r>
              <a:rPr lang="it-IT" sz="1200" cap="none" dirty="0">
                <a:latin typeface="Times New Roman" panose="02020603050405020304" pitchFamily="18" charset="0"/>
                <a:cs typeface="Times New Roman" panose="02020603050405020304" pitchFamily="18" charset="0"/>
              </a:rPr>
              <a:t>. </a:t>
            </a:r>
            <a:endParaRPr lang="it-IT" sz="1200" cap="none" dirty="0" smtClean="0">
              <a:latin typeface="Times New Roman" panose="02020603050405020304" pitchFamily="18" charset="0"/>
              <a:cs typeface="Times New Roman" panose="02020603050405020304" pitchFamily="18" charset="0"/>
            </a:endParaRPr>
          </a:p>
          <a:p>
            <a:pPr algn="just"/>
            <a:r>
              <a:rPr lang="it-IT" sz="1200" cap="none" dirty="0" smtClean="0">
                <a:latin typeface="Times New Roman" panose="02020603050405020304" pitchFamily="18" charset="0"/>
                <a:cs typeface="Times New Roman" panose="02020603050405020304" pitchFamily="18" charset="0"/>
              </a:rPr>
              <a:t>Ogni </a:t>
            </a:r>
            <a:r>
              <a:rPr lang="it-IT" sz="1200" cap="none" dirty="0">
                <a:latin typeface="Times New Roman" panose="02020603050405020304" pitchFamily="18" charset="0"/>
                <a:cs typeface="Times New Roman" panose="02020603050405020304" pitchFamily="18" charset="0"/>
              </a:rPr>
              <a:t>attore nell’ambiente di lavoro ha una propria responsabilità ed in caso di incidente o altro, ne risponde</a:t>
            </a:r>
            <a:r>
              <a:rPr lang="it-IT" sz="1200" cap="none" dirty="0" smtClean="0">
                <a:latin typeface="Times New Roman" panose="02020603050405020304" pitchFamily="18" charset="0"/>
                <a:cs typeface="Times New Roman" panose="02020603050405020304" pitchFamily="18" charset="0"/>
              </a:rPr>
              <a:t>. </a:t>
            </a:r>
          </a:p>
          <a:p>
            <a:pPr algn="just"/>
            <a:r>
              <a:rPr lang="it-IT" sz="1200" cap="none" dirty="0" smtClean="0">
                <a:latin typeface="Times New Roman" panose="02020603050405020304" pitchFamily="18" charset="0"/>
                <a:cs typeface="Times New Roman" panose="02020603050405020304" pitchFamily="18" charset="0"/>
              </a:rPr>
              <a:t>Quindi tutti siamo chiamati a dare il nostro contributo perché </a:t>
            </a:r>
            <a:r>
              <a:rPr lang="it-IT" sz="1200" b="1" cap="none" dirty="0" smtClean="0">
                <a:latin typeface="Times New Roman" panose="02020603050405020304" pitchFamily="18" charset="0"/>
                <a:cs typeface="Times New Roman" panose="02020603050405020304" pitchFamily="18" charset="0"/>
              </a:rPr>
              <a:t>ogni collega che se ne frega della sicurezza e salute nei luoghi di lavoro è un pericolo per sé e per gli altri!! Ed è sanzionabile.</a:t>
            </a:r>
          </a:p>
          <a:p>
            <a:pPr algn="just"/>
            <a:endParaRPr lang="it-IT" sz="1200" b="1" cap="none" dirty="0" smtClean="0">
              <a:latin typeface="Times New Roman" panose="02020603050405020304" pitchFamily="18" charset="0"/>
              <a:cs typeface="Times New Roman" panose="02020603050405020304" pitchFamily="18" charset="0"/>
            </a:endParaRPr>
          </a:p>
          <a:p>
            <a:r>
              <a:rPr lang="it-IT" sz="1200" cap="none" dirty="0" smtClean="0">
                <a:latin typeface="Times New Roman" panose="02020603050405020304" pitchFamily="18" charset="0"/>
                <a:cs typeface="Times New Roman" panose="02020603050405020304" pitchFamily="18" charset="0"/>
              </a:rPr>
              <a:t>Facciamo un esempio di </a:t>
            </a:r>
            <a:r>
              <a:rPr lang="it-IT" sz="1200" b="1" cap="none" dirty="0" smtClean="0">
                <a:latin typeface="Times New Roman" panose="02020603050405020304" pitchFamily="18" charset="0"/>
                <a:cs typeface="Times New Roman" panose="02020603050405020304" pitchFamily="18" charset="0"/>
              </a:rPr>
              <a:t>sanzione: </a:t>
            </a:r>
            <a:r>
              <a:rPr lang="it-IT" sz="1200" cap="none" dirty="0" smtClean="0">
                <a:latin typeface="Times New Roman" panose="02020603050405020304" pitchFamily="18" charset="0"/>
                <a:cs typeface="Times New Roman" panose="02020603050405020304" pitchFamily="18" charset="0"/>
              </a:rPr>
              <a:t>Se il lavoratore non partecipa ai programmi di </a:t>
            </a:r>
            <a:r>
              <a:rPr lang="it-IT" sz="1200" cap="none" dirty="0" smtClean="0">
                <a:latin typeface="Times New Roman" panose="02020603050405020304" pitchFamily="18" charset="0"/>
                <a:cs typeface="Times New Roman" panose="02020603050405020304" pitchFamily="18" charset="0"/>
              </a:rPr>
              <a:t>formazione, per esempio, </a:t>
            </a:r>
            <a:r>
              <a:rPr lang="it-IT" sz="1200" cap="none" dirty="0" smtClean="0">
                <a:latin typeface="Times New Roman" panose="02020603050405020304" pitchFamily="18" charset="0"/>
                <a:cs typeface="Times New Roman" panose="02020603050405020304" pitchFamily="18" charset="0"/>
              </a:rPr>
              <a:t>organizzati dal </a:t>
            </a:r>
            <a:r>
              <a:rPr lang="it-IT" sz="1200" cap="none" dirty="0" smtClean="0">
                <a:latin typeface="Times New Roman" panose="02020603050405020304" pitchFamily="18" charset="0"/>
                <a:cs typeface="Times New Roman" panose="02020603050405020304" pitchFamily="18" charset="0"/>
                <a:hlinkClick r:id="rId2" tooltip="La differenziazione fra datore di lavoro giuslavoristico e sostanziale"/>
              </a:rPr>
              <a:t>datore di lavoro</a:t>
            </a:r>
            <a:r>
              <a:rPr lang="it-IT" sz="1200" cap="none" dirty="0" smtClean="0">
                <a:latin typeface="Times New Roman" panose="02020603050405020304" pitchFamily="18" charset="0"/>
                <a:cs typeface="Times New Roman" panose="02020603050405020304" pitchFamily="18" charset="0"/>
              </a:rPr>
              <a:t> rischia la sanzione penale dell’arresto fino a un mese o l’ammenda da 300 a 600 euro. In termini di gerarchia nell’elencazione degli obblighi ora assume rilievo la </a:t>
            </a:r>
            <a:r>
              <a:rPr lang="it-IT" sz="1200" b="1" cap="none" dirty="0" smtClean="0">
                <a:latin typeface="Times New Roman" panose="02020603050405020304" pitchFamily="18" charset="0"/>
                <a:cs typeface="Times New Roman" panose="02020603050405020304" pitchFamily="18" charset="0"/>
              </a:rPr>
              <a:t>collaborazione </a:t>
            </a:r>
            <a:r>
              <a:rPr lang="it-IT" sz="1200" b="1" cap="none" dirty="0" err="1" smtClean="0">
                <a:latin typeface="Times New Roman" panose="02020603050405020304" pitchFamily="18" charset="0"/>
                <a:cs typeface="Times New Roman" panose="02020603050405020304" pitchFamily="18" charset="0"/>
              </a:rPr>
              <a:t>prevenzionale</a:t>
            </a:r>
            <a:r>
              <a:rPr lang="it-IT" sz="1200" cap="none" dirty="0" smtClean="0">
                <a:latin typeface="Times New Roman" panose="02020603050405020304" pitchFamily="18" charset="0"/>
                <a:cs typeface="Times New Roman" panose="02020603050405020304" pitchFamily="18" charset="0"/>
              </a:rPr>
              <a:t>: i lavoratori devono </a:t>
            </a:r>
            <a:r>
              <a:rPr lang="it-IT" sz="1200" i="1" cap="none" dirty="0" smtClean="0">
                <a:latin typeface="Times New Roman" panose="02020603050405020304" pitchFamily="18" charset="0"/>
                <a:cs typeface="Times New Roman" panose="02020603050405020304" pitchFamily="18" charset="0"/>
              </a:rPr>
              <a:t>contribuire, insieme al datore di lavoro, ai dirigenti e ai preposti, all’adempimento degli obblighi previsti a tutela della salute e sicurezza sui luoghi di lavoro</a:t>
            </a:r>
            <a:r>
              <a:rPr lang="it-IT" sz="1200" cap="none" dirty="0" smtClean="0">
                <a:latin typeface="Times New Roman" panose="02020603050405020304" pitchFamily="18" charset="0"/>
                <a:cs typeface="Times New Roman" panose="02020603050405020304" pitchFamily="18" charset="0"/>
              </a:rPr>
              <a:t> (art. 20 c. 2 </a:t>
            </a:r>
            <a:r>
              <a:rPr lang="it-IT" sz="1200" cap="none" dirty="0" err="1" smtClean="0">
                <a:latin typeface="Times New Roman" panose="02020603050405020304" pitchFamily="18" charset="0"/>
                <a:cs typeface="Times New Roman" panose="02020603050405020304" pitchFamily="18" charset="0"/>
              </a:rPr>
              <a:t>lett.A</a:t>
            </a:r>
            <a:r>
              <a:rPr lang="it-IT" sz="1200" cap="none" dirty="0" smtClean="0">
                <a:latin typeface="Times New Roman" panose="02020603050405020304" pitchFamily="18" charset="0"/>
                <a:cs typeface="Times New Roman" panose="02020603050405020304" pitchFamily="18" charset="0"/>
              </a:rPr>
              <a:t>).</a:t>
            </a:r>
          </a:p>
          <a:p>
            <a:pPr algn="just"/>
            <a:endParaRPr lang="it-IT" sz="1200" b="1" cap="none" dirty="0">
              <a:latin typeface="Times New Roman" panose="02020603050405020304" pitchFamily="18" charset="0"/>
              <a:cs typeface="Times New Roman" panose="02020603050405020304" pitchFamily="18" charset="0"/>
            </a:endParaRPr>
          </a:p>
          <a:p>
            <a:pPr algn="just"/>
            <a:endParaRPr lang="it-IT" sz="1200" dirty="0">
              <a:latin typeface="Times New Roman" panose="02020603050405020304" pitchFamily="18" charset="0"/>
              <a:cs typeface="Times New Roman" panose="02020603050405020304" pitchFamily="18" charset="0"/>
            </a:endParaRPr>
          </a:p>
        </p:txBody>
      </p:sp>
      <p:sp>
        <p:nvSpPr>
          <p:cNvPr id="11" name="Segnaposto testo 10"/>
          <p:cNvSpPr>
            <a:spLocks noGrp="1"/>
          </p:cNvSpPr>
          <p:nvPr>
            <p:ph type="body" sz="quarter" idx="21"/>
          </p:nvPr>
        </p:nvSpPr>
        <p:spPr>
          <a:xfrm>
            <a:off x="7044190" y="636006"/>
            <a:ext cx="2505581" cy="6679833"/>
          </a:xfrm>
        </p:spPr>
        <p:txBody>
          <a:bodyPr/>
          <a:lstStyle/>
          <a:p>
            <a:pPr algn="ctr"/>
            <a:r>
              <a:rPr lang="it-IT" sz="2800" dirty="0" smtClean="0">
                <a:solidFill>
                  <a:srgbClr val="00B050"/>
                </a:solidFill>
              </a:rPr>
              <a:t>Sintesi dell’Intervento </a:t>
            </a:r>
            <a:r>
              <a:rPr lang="it-IT" sz="2800" dirty="0">
                <a:solidFill>
                  <a:srgbClr val="00B050"/>
                </a:solidFill>
              </a:rPr>
              <a:t>del RLS durante la riunione per l’esame dei risultati sullo stress lavoro correlato presso la questura di </a:t>
            </a:r>
            <a:r>
              <a:rPr lang="it-IT" sz="2800" dirty="0" smtClean="0">
                <a:solidFill>
                  <a:srgbClr val="00B050"/>
                </a:solidFill>
              </a:rPr>
              <a:t>Firenze del 10 febbraio 2016</a:t>
            </a:r>
            <a:endParaRPr lang="it-IT" sz="2800" cap="none" dirty="0">
              <a:solidFill>
                <a:srgbClr val="00B050"/>
              </a:solidFill>
            </a:endParaRPr>
          </a:p>
        </p:txBody>
      </p:sp>
      <p:sp>
        <p:nvSpPr>
          <p:cNvPr id="20" name="Segnaposto testo 1"/>
          <p:cNvSpPr>
            <a:spLocks noGrp="1"/>
          </p:cNvSpPr>
          <p:nvPr>
            <p:ph type="body" sz="quarter" idx="10"/>
          </p:nvPr>
        </p:nvSpPr>
        <p:spPr>
          <a:xfrm>
            <a:off x="7220864" y="4950889"/>
            <a:ext cx="2482534" cy="2332038"/>
          </a:xfrm>
        </p:spPr>
        <p:txBody>
          <a:bodyPr/>
          <a:lstStyle/>
          <a:p>
            <a:r>
              <a:rPr lang="it-IT" sz="1400" b="1" i="1" u="sng" cap="none" dirty="0">
                <a:solidFill>
                  <a:srgbClr val="0070C0"/>
                </a:solidFill>
                <a:latin typeface="Times New Roman" panose="02020603050405020304" pitchFamily="18" charset="0"/>
                <a:cs typeface="Times New Roman" panose="02020603050405020304" pitchFamily="18" charset="0"/>
              </a:rPr>
              <a:t>Conclusione:</a:t>
            </a:r>
          </a:p>
          <a:p>
            <a:endParaRPr lang="it-IT" sz="1200" cap="none" dirty="0" smtClean="0">
              <a:latin typeface="Times New Roman" panose="02020603050405020304" pitchFamily="18" charset="0"/>
              <a:cs typeface="Times New Roman" panose="02020603050405020304" pitchFamily="18" charset="0"/>
            </a:endParaRPr>
          </a:p>
          <a:p>
            <a:pPr algn="just"/>
            <a:r>
              <a:rPr lang="it-IT" sz="1200" b="1" cap="none" dirty="0" smtClean="0">
                <a:latin typeface="Times New Roman" panose="02020603050405020304" pitchFamily="18" charset="0"/>
                <a:cs typeface="Times New Roman" panose="02020603050405020304" pitchFamily="18" charset="0"/>
              </a:rPr>
              <a:t>Al </a:t>
            </a:r>
            <a:r>
              <a:rPr lang="it-IT" sz="1200" b="1" cap="none" dirty="0">
                <a:latin typeface="Times New Roman" panose="02020603050405020304" pitchFamily="18" charset="0"/>
                <a:cs typeface="Times New Roman" panose="02020603050405020304" pitchFamily="18" charset="0"/>
              </a:rPr>
              <a:t>di là di tutto, il malessere è strisciante ed è pericoloso; si possono prendere sicuramente misure a sostegno della integrità psicofisica di tutti del </a:t>
            </a:r>
            <a:r>
              <a:rPr lang="it-IT" sz="1200" b="1" cap="none" dirty="0" smtClean="0">
                <a:latin typeface="Times New Roman" panose="02020603050405020304" pitchFamily="18" charset="0"/>
                <a:cs typeface="Times New Roman" panose="02020603050405020304" pitchFamily="18" charset="0"/>
              </a:rPr>
              <a:t>tipo:</a:t>
            </a:r>
            <a:endParaRPr lang="it-IT" sz="1200" b="1" cap="none" dirty="0">
              <a:latin typeface="Times New Roman" panose="02020603050405020304" pitchFamily="18" charset="0"/>
              <a:cs typeface="Times New Roman" panose="02020603050405020304" pitchFamily="18" charset="0"/>
            </a:endParaRPr>
          </a:p>
          <a:p>
            <a:pPr marL="171450" lvl="0" indent="-171450" algn="just">
              <a:buFont typeface="Wingdings" panose="05000000000000000000" pitchFamily="2" charset="2"/>
              <a:buChar char="Ø"/>
            </a:pPr>
            <a:r>
              <a:rPr lang="it-IT" sz="1200" b="1" cap="none" dirty="0">
                <a:latin typeface="Times New Roman" panose="02020603050405020304" pitchFamily="18" charset="0"/>
                <a:cs typeface="Times New Roman" panose="02020603050405020304" pitchFamily="18" charset="0"/>
              </a:rPr>
              <a:t>programmare formazione sulle procedure di lavoro</a:t>
            </a:r>
          </a:p>
          <a:p>
            <a:pPr marL="171450" lvl="0" indent="-171450" algn="just">
              <a:buFont typeface="Wingdings" panose="05000000000000000000" pitchFamily="2" charset="2"/>
              <a:buChar char="Ø"/>
            </a:pPr>
            <a:r>
              <a:rPr lang="it-IT" sz="1200" b="1" cap="none" dirty="0">
                <a:latin typeface="Times New Roman" panose="02020603050405020304" pitchFamily="18" charset="0"/>
                <a:cs typeface="Times New Roman" panose="02020603050405020304" pitchFamily="18" charset="0"/>
              </a:rPr>
              <a:t>prevedere una figura per l’ascolto</a:t>
            </a:r>
          </a:p>
          <a:p>
            <a:pPr marL="171450" lvl="0" indent="-171450" algn="just">
              <a:buFont typeface="Wingdings" panose="05000000000000000000" pitchFamily="2" charset="2"/>
              <a:buChar char="Ø"/>
            </a:pPr>
            <a:r>
              <a:rPr lang="it-IT" sz="1200" b="1" cap="none" dirty="0">
                <a:latin typeface="Times New Roman" panose="02020603050405020304" pitchFamily="18" charset="0"/>
                <a:cs typeface="Times New Roman" panose="02020603050405020304" pitchFamily="18" charset="0"/>
              </a:rPr>
              <a:t>convenzioni mirate</a:t>
            </a:r>
          </a:p>
          <a:p>
            <a:pPr marL="171450" lvl="0" indent="-171450" algn="just">
              <a:buFont typeface="Wingdings" panose="05000000000000000000" pitchFamily="2" charset="2"/>
              <a:buChar char="Ø"/>
            </a:pPr>
            <a:r>
              <a:rPr lang="it-IT" sz="1200" b="1" cap="none" dirty="0">
                <a:latin typeface="Times New Roman" panose="02020603050405020304" pitchFamily="18" charset="0"/>
                <a:cs typeface="Times New Roman" panose="02020603050405020304" pitchFamily="18" charset="0"/>
              </a:rPr>
              <a:t>rivisitazione delle procedure di ricezione del pubblico</a:t>
            </a:r>
          </a:p>
          <a:p>
            <a:pPr marL="171450" lvl="0" indent="-171450" algn="just">
              <a:buFont typeface="Wingdings" panose="05000000000000000000" pitchFamily="2" charset="2"/>
              <a:buChar char="Ø"/>
            </a:pPr>
            <a:r>
              <a:rPr lang="it-IT" sz="1200" b="1" cap="none" dirty="0" err="1">
                <a:latin typeface="Times New Roman" panose="02020603050405020304" pitchFamily="18" charset="0"/>
                <a:cs typeface="Times New Roman" panose="02020603050405020304" pitchFamily="18" charset="0"/>
              </a:rPr>
              <a:t>breafing</a:t>
            </a:r>
            <a:r>
              <a:rPr lang="it-IT" sz="1200" b="1" cap="none" dirty="0">
                <a:latin typeface="Times New Roman" panose="02020603050405020304" pitchFamily="18" charset="0"/>
                <a:cs typeface="Times New Roman" panose="02020603050405020304" pitchFamily="18" charset="0"/>
              </a:rPr>
              <a:t> e </a:t>
            </a:r>
            <a:r>
              <a:rPr lang="it-IT" sz="1200" b="1" cap="none" dirty="0" err="1">
                <a:latin typeface="Times New Roman" panose="02020603050405020304" pitchFamily="18" charset="0"/>
                <a:cs typeface="Times New Roman" panose="02020603050405020304" pitchFamily="18" charset="0"/>
              </a:rPr>
              <a:t>debreafing</a:t>
            </a:r>
            <a:r>
              <a:rPr lang="it-IT" sz="1200" b="1" cap="none" dirty="0">
                <a:latin typeface="Times New Roman" panose="02020603050405020304" pitchFamily="18" charset="0"/>
                <a:cs typeface="Times New Roman" panose="02020603050405020304" pitchFamily="18" charset="0"/>
              </a:rPr>
              <a:t> con il dirigente e con i colleghi</a:t>
            </a:r>
          </a:p>
          <a:p>
            <a:pPr algn="ctr"/>
            <a:endParaRPr lang="it-IT" sz="2000" cap="none" dirty="0"/>
          </a:p>
        </p:txBody>
      </p:sp>
      <p:sp>
        <p:nvSpPr>
          <p:cNvPr id="6" name="Segnaposto testo 1"/>
          <p:cNvSpPr>
            <a:spLocks noGrp="1"/>
          </p:cNvSpPr>
          <p:nvPr>
            <p:ph type="body" sz="quarter" idx="10"/>
          </p:nvPr>
        </p:nvSpPr>
        <p:spPr>
          <a:xfrm>
            <a:off x="401934" y="3486778"/>
            <a:ext cx="6139543" cy="2481943"/>
          </a:xfrm>
        </p:spPr>
        <p:txBody>
          <a:bodyPr/>
          <a:lstStyle/>
          <a:p>
            <a:r>
              <a:rPr lang="it-IT" sz="1000" b="1" i="1" cap="none" dirty="0" smtClean="0">
                <a:solidFill>
                  <a:srgbClr val="0070C0"/>
                </a:solidFill>
                <a:latin typeface="Times New Roman" panose="02020603050405020304" pitchFamily="18" charset="0"/>
                <a:cs typeface="Times New Roman" panose="02020603050405020304" pitchFamily="18" charset="0"/>
              </a:rPr>
              <a:t>Articolo 20 </a:t>
            </a:r>
            <a:r>
              <a:rPr lang="it-IT" sz="1000" b="1" i="1" cap="none" dirty="0" smtClean="0">
                <a:solidFill>
                  <a:srgbClr val="0070C0"/>
                </a:solidFill>
                <a:latin typeface="Times New Roman" panose="02020603050405020304" pitchFamily="18" charset="0"/>
                <a:cs typeface="Times New Roman" panose="02020603050405020304" pitchFamily="18" charset="0"/>
              </a:rPr>
              <a:t> -  </a:t>
            </a:r>
            <a:r>
              <a:rPr lang="it-IT" sz="1000" b="1" i="1" cap="none" dirty="0" smtClean="0">
                <a:solidFill>
                  <a:srgbClr val="0070C0"/>
                </a:solidFill>
                <a:latin typeface="Times New Roman" panose="02020603050405020304" pitchFamily="18" charset="0"/>
                <a:cs typeface="Times New Roman" panose="02020603050405020304" pitchFamily="18" charset="0"/>
              </a:rPr>
              <a:t>obblighi dei lavoratori</a:t>
            </a:r>
          </a:p>
          <a:p>
            <a:endParaRPr lang="it-IT" sz="1000" b="1" i="1" cap="none" dirty="0" smtClean="0">
              <a:solidFill>
                <a:srgbClr val="0070C0"/>
              </a:solidFill>
              <a:latin typeface="Times New Roman" panose="02020603050405020304" pitchFamily="18" charset="0"/>
              <a:cs typeface="Times New Roman" panose="02020603050405020304" pitchFamily="18" charset="0"/>
            </a:endParaRPr>
          </a:p>
          <a:p>
            <a:pPr marL="228600" indent="-228600">
              <a:buAutoNum type="arabicPeriod"/>
            </a:pPr>
            <a:r>
              <a:rPr lang="it-IT" sz="1000" b="1" i="1" cap="none" dirty="0" smtClean="0">
                <a:solidFill>
                  <a:srgbClr val="0070C0"/>
                </a:solidFill>
                <a:latin typeface="Times New Roman" panose="02020603050405020304" pitchFamily="18" charset="0"/>
                <a:cs typeface="Times New Roman" panose="02020603050405020304" pitchFamily="18" charset="0"/>
              </a:rPr>
              <a:t>Ogni lavoratore deve prendersi cura della propria salute e sicurezza e di quella delle altre persone presenti sul luogo di lavoro, su cui ricadono gli effetti delle sue azioni o omissioni, conformemente alla sua formazione, alle istruzioni e ai mezzi forniti dal datore di lavoro.</a:t>
            </a:r>
          </a:p>
          <a:p>
            <a:pPr marL="228600" indent="-228600">
              <a:buAutoNum type="arabicPeriod"/>
            </a:pPr>
            <a:endParaRPr lang="it-IT" sz="1000" b="1" i="1" cap="none" dirty="0" smtClean="0">
              <a:solidFill>
                <a:srgbClr val="0070C0"/>
              </a:solidFill>
              <a:latin typeface="Times New Roman" panose="02020603050405020304" pitchFamily="18" charset="0"/>
              <a:cs typeface="Times New Roman" panose="02020603050405020304" pitchFamily="18" charset="0"/>
            </a:endParaRPr>
          </a:p>
          <a:p>
            <a:r>
              <a:rPr lang="it-IT" sz="1000" b="1" i="1" cap="none" dirty="0" smtClean="0">
                <a:solidFill>
                  <a:srgbClr val="0070C0"/>
                </a:solidFill>
                <a:latin typeface="Times New Roman" panose="02020603050405020304" pitchFamily="18" charset="0"/>
                <a:cs typeface="Times New Roman" panose="02020603050405020304" pitchFamily="18" charset="0"/>
              </a:rPr>
              <a:t>2. I lavoratori devono in particolare:</a:t>
            </a:r>
          </a:p>
          <a:p>
            <a:r>
              <a:rPr lang="it-IT" sz="1000" b="1" i="1" cap="none" dirty="0" smtClean="0">
                <a:solidFill>
                  <a:srgbClr val="0070C0"/>
                </a:solidFill>
                <a:latin typeface="Times New Roman" panose="02020603050405020304" pitchFamily="18" charset="0"/>
                <a:cs typeface="Times New Roman" panose="02020603050405020304" pitchFamily="18" charset="0"/>
              </a:rPr>
              <a:t>A) contribuire, insieme al datore di lavoro, ai dirigenti e ai preposti, all’adempimento degli obblighi previsti a tutela della salute e sicurezza sui luoghi di lavoro;</a:t>
            </a:r>
          </a:p>
          <a:p>
            <a:r>
              <a:rPr lang="it-IT" sz="1000" b="1" i="1" cap="none" dirty="0" smtClean="0">
                <a:solidFill>
                  <a:srgbClr val="0070C0"/>
                </a:solidFill>
                <a:latin typeface="Times New Roman" panose="02020603050405020304" pitchFamily="18" charset="0"/>
                <a:cs typeface="Times New Roman" panose="02020603050405020304" pitchFamily="18" charset="0"/>
              </a:rPr>
              <a:t>B) osservare le disposizioni e le istruzioni impartite dal datore di lavoro, dai dirigenti e dai preposti, ai fini della protezione collettiva ed individuale;</a:t>
            </a:r>
          </a:p>
          <a:p>
            <a:r>
              <a:rPr lang="it-IT" sz="1000" b="1" i="1" cap="none" dirty="0" smtClean="0">
                <a:solidFill>
                  <a:srgbClr val="0070C0"/>
                </a:solidFill>
                <a:latin typeface="Times New Roman" panose="02020603050405020304" pitchFamily="18" charset="0"/>
                <a:cs typeface="Times New Roman" panose="02020603050405020304" pitchFamily="18" charset="0"/>
              </a:rPr>
              <a:t>C) utilizzare correttamente le attrezzature di lavoro, le sostanze e i preparati pericolosi, i mezzi di trasporto e, nonché i dispositivi di sicurezza;</a:t>
            </a:r>
          </a:p>
          <a:p>
            <a:r>
              <a:rPr lang="it-IT" sz="1000" b="1" i="1" cap="none" dirty="0" smtClean="0">
                <a:solidFill>
                  <a:srgbClr val="0070C0"/>
                </a:solidFill>
                <a:latin typeface="Times New Roman" panose="02020603050405020304" pitchFamily="18" charset="0"/>
                <a:cs typeface="Times New Roman" panose="02020603050405020304" pitchFamily="18" charset="0"/>
              </a:rPr>
              <a:t>D) utilizzare in modo appropriato i dispositivi di protezione messi a loro disposizione;</a:t>
            </a:r>
          </a:p>
          <a:p>
            <a:r>
              <a:rPr lang="it-IT" sz="1000" b="1" i="1" cap="none" dirty="0" smtClean="0">
                <a:solidFill>
                  <a:srgbClr val="0070C0"/>
                </a:solidFill>
                <a:latin typeface="Times New Roman" panose="02020603050405020304" pitchFamily="18" charset="0"/>
                <a:cs typeface="Times New Roman" panose="02020603050405020304" pitchFamily="18" charset="0"/>
              </a:rPr>
              <a:t>E) segnalare immediatamente al datore di lavoro, al dirigente o al preposto le deficienze dei mezzi e dei dispositivi di cui alle lettere c) e d), nonché qualsiasi eventuale condizione di pericolo di cui vengano a conoscenza, adoperandosi direttamente, in caso di urgenza, nell’ambito delle proprie competenze e possibilità e fatto salvo l’obbligo di cui alla lettera f) per eliminare o ridurre le situazioni di pericolo grave e incombente, dandone notizia al rappresentante dei lavoratori per la sicurezza;</a:t>
            </a:r>
          </a:p>
          <a:p>
            <a:r>
              <a:rPr lang="it-IT" sz="1000" b="1" i="1" cap="none" dirty="0" smtClean="0">
                <a:solidFill>
                  <a:srgbClr val="0070C0"/>
                </a:solidFill>
                <a:latin typeface="Times New Roman" panose="02020603050405020304" pitchFamily="18" charset="0"/>
                <a:cs typeface="Times New Roman" panose="02020603050405020304" pitchFamily="18" charset="0"/>
              </a:rPr>
              <a:t>F) non rimuovere o modificare senza autorizzazione i dispositivi di sicurezza o di segnalazione o di controllo;</a:t>
            </a:r>
          </a:p>
          <a:p>
            <a:r>
              <a:rPr lang="it-IT" sz="1000" b="1" i="1" cap="none" dirty="0" smtClean="0">
                <a:solidFill>
                  <a:srgbClr val="0070C0"/>
                </a:solidFill>
                <a:latin typeface="Times New Roman" panose="02020603050405020304" pitchFamily="18" charset="0"/>
                <a:cs typeface="Times New Roman" panose="02020603050405020304" pitchFamily="18" charset="0"/>
              </a:rPr>
              <a:t>G) non compiere di propria iniziativa operazioni o manovre che non sono di loro competenza ovvero che possono compromettere la sicurezza propria o di altri lavoratori;</a:t>
            </a:r>
          </a:p>
          <a:p>
            <a:r>
              <a:rPr lang="it-IT" sz="1000" b="1" i="1" cap="none" dirty="0" smtClean="0">
                <a:solidFill>
                  <a:srgbClr val="0070C0"/>
                </a:solidFill>
                <a:latin typeface="Times New Roman" panose="02020603050405020304" pitchFamily="18" charset="0"/>
                <a:cs typeface="Times New Roman" panose="02020603050405020304" pitchFamily="18" charset="0"/>
              </a:rPr>
              <a:t>H) partecipare ai programmi di formazione e di addestramento organizzati dal datore di lavoro;</a:t>
            </a:r>
          </a:p>
          <a:p>
            <a:r>
              <a:rPr lang="it-IT" sz="1000" b="1" i="1" cap="none" dirty="0" smtClean="0">
                <a:solidFill>
                  <a:srgbClr val="0070C0"/>
                </a:solidFill>
                <a:latin typeface="Times New Roman" panose="02020603050405020304" pitchFamily="18" charset="0"/>
                <a:cs typeface="Times New Roman" panose="02020603050405020304" pitchFamily="18" charset="0"/>
              </a:rPr>
              <a:t>sottoporsi ai controlli sanitari previsti dal presente decreto legislativo o comunque disposti dal medico competente.</a:t>
            </a:r>
          </a:p>
          <a:p>
            <a:pPr marL="285750" indent="-285750">
              <a:buAutoNum type="romanUcParenR"/>
            </a:pPr>
            <a:endParaRPr lang="it-IT" sz="1000" b="1" i="1" cap="none" dirty="0" smtClean="0">
              <a:solidFill>
                <a:srgbClr val="0070C0"/>
              </a:solidFill>
              <a:latin typeface="Times New Roman" panose="02020603050405020304" pitchFamily="18" charset="0"/>
              <a:cs typeface="Times New Roman" panose="02020603050405020304" pitchFamily="18" charset="0"/>
            </a:endParaRPr>
          </a:p>
          <a:p>
            <a:r>
              <a:rPr lang="it-IT" sz="1000" b="1" i="1" cap="none" dirty="0" smtClean="0">
                <a:solidFill>
                  <a:srgbClr val="0070C0"/>
                </a:solidFill>
                <a:latin typeface="Times New Roman" panose="02020603050405020304" pitchFamily="18" charset="0"/>
                <a:cs typeface="Times New Roman" panose="02020603050405020304" pitchFamily="18" charset="0"/>
              </a:rPr>
              <a:t>3. I lavoratori di aziende che svolgono attività in regime di appalto o subappalto, devono esporre apposita tessera di riconoscimento, corredata di fotografia, contenente le generalità del lavoratore e l’indicazione del datore di lavoro. Tale obbligo grava anche in capo ai lavoratori autonomi che esercitano direttamente la propria attività nel medesimo luogo di lavoro, i quali sono tenuti a provvedervi per proprio conto.</a:t>
            </a:r>
          </a:p>
          <a:p>
            <a:pPr algn="ctr"/>
            <a:endParaRPr lang="it-IT" sz="1000"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028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Volantino studentesco 8,5 x 11">
  <a:themeElements>
    <a:clrScheme name="Student Flyer Red">
      <a:dk1>
        <a:srgbClr val="333333"/>
      </a:dk1>
      <a:lt1>
        <a:sysClr val="window" lastClr="FFFFFF"/>
      </a:lt1>
      <a:dk2>
        <a:srgbClr val="000000"/>
      </a:dk2>
      <a:lt2>
        <a:srgbClr val="B2B2B2"/>
      </a:lt2>
      <a:accent1>
        <a:srgbClr val="F11A2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
      <a:majorFont>
        <a:latin typeface="Impact"/>
        <a:ea typeface=""/>
        <a:cs typeface=""/>
      </a:majorFont>
      <a:minorFont>
        <a:latin typeface="Impac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Student_Flyer_Red.potx" id="{277F8900-E811-4A84-8B3D-0F1AF6670908}" vid="{E296F468-9928-4483-B23B-FCE20D897B81}"/>
    </a:ext>
  </a:extLst>
</a:theme>
</file>

<file path=ppt/theme/theme2.xml><?xml version="1.0" encoding="utf-8"?>
<a:theme xmlns:a="http://schemas.openxmlformats.org/drawingml/2006/main" name="Office Theme">
  <a:themeElements>
    <a:clrScheme name="Student Flyer Red">
      <a:dk1>
        <a:srgbClr val="333333"/>
      </a:dk1>
      <a:lt1>
        <a:sysClr val="window" lastClr="FFFFFF"/>
      </a:lt1>
      <a:dk2>
        <a:srgbClr val="000000"/>
      </a:dk2>
      <a:lt2>
        <a:srgbClr val="B2B2B2"/>
      </a:lt2>
      <a:accent1>
        <a:srgbClr val="F11A2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tudent Flyer Red">
      <a:dk1>
        <a:srgbClr val="333333"/>
      </a:dk1>
      <a:lt1>
        <a:sysClr val="window" lastClr="FFFFFF"/>
      </a:lt1>
      <a:dk2>
        <a:srgbClr val="000000"/>
      </a:dk2>
      <a:lt2>
        <a:srgbClr val="B2B2B2"/>
      </a:lt2>
      <a:accent1>
        <a:srgbClr val="F11A2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85E69C-788B-441B-8913-E5CC6E959D3C}">
  <ds:schemaRefs>
    <ds:schemaRef ds:uri="http://schemas.microsoft.com/sharepoint/v3/contenttype/forms"/>
  </ds:schemaRefs>
</ds:datastoreItem>
</file>

<file path=customXml/itemProps2.xml><?xml version="1.0" encoding="utf-8"?>
<ds:datastoreItem xmlns:ds="http://schemas.openxmlformats.org/officeDocument/2006/customXml" ds:itemID="{0F056C4F-A897-44FB-8816-5AA3720B857B}">
  <ds:schemaRefs>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purl.org/dc/terms/"/>
    <ds:schemaRef ds:uri="http://purl.org/dc/dcmitype/"/>
  </ds:schemaRefs>
</ds:datastoreItem>
</file>

<file path=customXml/itemProps3.xml><?xml version="1.0" encoding="utf-8"?>
<ds:datastoreItem xmlns:ds="http://schemas.openxmlformats.org/officeDocument/2006/customXml" ds:itemID="{22F8EDDB-5E60-4815-978D-A9FFA1A5BC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Trek</Template>
  <TotalTime>0</TotalTime>
  <Words>1032</Words>
  <Application>Microsoft Office PowerPoint</Application>
  <PresentationFormat>Personalizzato</PresentationFormat>
  <Paragraphs>49</Paragraphs>
  <Slides>2</Slides>
  <Notes>1</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Volantino studentesco 8,5 x 11</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2013-06-24T21:16:32Z</dcterms:created>
  <dcterms:modified xsi:type="dcterms:W3CDTF">2016-10-20T09:12:11Z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0x0101007C1D5F340F01F94FA2FD29A5E6DC872E</vt:lpwstr>
  </property>
</Properties>
</file>